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305" r:id="rId7"/>
    <p:sldId id="306" r:id="rId8"/>
    <p:sldId id="262" r:id="rId9"/>
    <p:sldId id="307" r:id="rId10"/>
    <p:sldId id="308" r:id="rId11"/>
    <p:sldId id="309" r:id="rId12"/>
    <p:sldId id="263" r:id="rId13"/>
    <p:sldId id="310" r:id="rId14"/>
    <p:sldId id="311" r:id="rId15"/>
    <p:sldId id="312" r:id="rId16"/>
    <p:sldId id="332" r:id="rId17"/>
    <p:sldId id="313" r:id="rId18"/>
    <p:sldId id="314" r:id="rId19"/>
    <p:sldId id="316" r:id="rId20"/>
    <p:sldId id="320" r:id="rId21"/>
    <p:sldId id="319" r:id="rId22"/>
    <p:sldId id="321" r:id="rId23"/>
    <p:sldId id="322" r:id="rId24"/>
    <p:sldId id="323" r:id="rId25"/>
    <p:sldId id="324" r:id="rId26"/>
    <p:sldId id="326" r:id="rId27"/>
    <p:sldId id="325" r:id="rId28"/>
    <p:sldId id="327" r:id="rId29"/>
    <p:sldId id="328" r:id="rId30"/>
    <p:sldId id="329" r:id="rId31"/>
    <p:sldId id="330" r:id="rId32"/>
    <p:sldId id="335" r:id="rId33"/>
    <p:sldId id="331" r:id="rId34"/>
    <p:sldId id="333" r:id="rId35"/>
    <p:sldId id="334" r:id="rId36"/>
    <p:sldId id="336" r:id="rId37"/>
    <p:sldId id="340" r:id="rId38"/>
    <p:sldId id="337" r:id="rId39"/>
    <p:sldId id="341" r:id="rId40"/>
    <p:sldId id="342" r:id="rId41"/>
    <p:sldId id="343" r:id="rId42"/>
    <p:sldId id="345" r:id="rId43"/>
    <p:sldId id="346" r:id="rId44"/>
    <p:sldId id="347" r:id="rId45"/>
    <p:sldId id="338" r:id="rId46"/>
    <p:sldId id="344" r:id="rId47"/>
    <p:sldId id="339" r:id="rId48"/>
    <p:sldId id="348" r:id="rId49"/>
    <p:sldId id="349" r:id="rId50"/>
    <p:sldId id="350" r:id="rId51"/>
    <p:sldId id="351" r:id="rId52"/>
    <p:sldId id="352" r:id="rId53"/>
    <p:sldId id="265" r:id="rId54"/>
  </p:sldIdLst>
  <p:sldSz cx="9144000" cy="5143500" type="screen16x9"/>
  <p:notesSz cx="6858000" cy="9144000"/>
  <p:embeddedFontLst>
    <p:embeddedFont>
      <p:font typeface="Archivo SemiBold" panose="02010600030101010101" charset="-122"/>
      <p:regular r:id="rId56"/>
      <p:bold r:id="rId57"/>
      <p:italic r:id="rId58"/>
      <p:boldItalic r:id="rId59"/>
    </p:embeddedFont>
    <p:embeddedFont>
      <p:font typeface="Archivo" panose="02010600030101010101" charset="0"/>
      <p:regular r:id="rId60"/>
      <p:bold r:id="rId61"/>
      <p:italic r:id="rId62"/>
      <p:boldItalic r:id="rId63"/>
    </p:embeddedFont>
    <p:embeddedFont>
      <p:font typeface="Archivo ExtraBold" panose="02010600030101010101" charset="0"/>
      <p:bold r:id="rId64"/>
      <p:boldItalic r:id="rId65"/>
    </p:embeddedFont>
    <p:embeddedFont>
      <p:font typeface="Manrope" panose="02010600030101010101" charset="0"/>
      <p:regular r:id="rId66"/>
      <p:bold r:id="rId67"/>
    </p:embeddedFont>
    <p:embeddedFont>
      <p:font typeface="Manrope Medium" panose="02010600030101010101" charset="0"/>
      <p:regular r:id="rId68"/>
      <p:bold r:id="rId69"/>
    </p:embeddedFont>
    <p:embeddedFont>
      <p:font typeface="Nunito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A962DE-0275-41F9-90BC-BA7234A7D647}">
  <a:tblStyle styleId="{E6A962DE-0275-41F9-90BC-BA7234A7D6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5CBAB90C-F2C8-EECA-80F4-3BA112E7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74C47D79-69F3-4B23-2EC8-BEBA4E632E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4C8F1B2D-8B6D-D246-A721-6522D955AE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96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7EF736A2-6939-A693-BD54-AB9972A5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A5834044-531E-3108-2326-277D6B561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C726DE33-0733-3C62-4556-4EADFC681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1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dd46dd1d67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dd46dd1d67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3E6D911E-1775-3484-FA6D-9AA69AB57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29897B6F-9499-5BDB-7EC6-AE4724517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938E8CAE-99FF-ED01-6CBB-9964FA986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96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B74F67F4-DB67-3EBF-A712-524EDC5F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EA4EE8A2-0A20-FFBD-FE53-D6F57827C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FFB286AC-191A-A81E-5ED1-B200A35C6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153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F0BEB80E-AE05-968C-FC71-FE4994B3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171F3DC9-4F1D-1A81-713D-29432FA4B8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0683E363-3B4B-340D-3515-E8DB5126A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44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3AE82F8B-52BE-4AC7-A31A-92A235B4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3A7784B7-7587-987D-A2BD-5FF64588D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8F44C474-C01E-83E3-8B4E-CC63992475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32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2B37E492-009E-A668-A534-B7474DA1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A709A529-B93A-C48E-14FC-B34F7710C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13A88A3B-6E90-8A5A-8102-48B6870D9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163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97C4EBDA-B175-E630-DE60-C162B9BA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05DD24A7-69A3-A607-2EF6-B05ABF496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C6E13154-CA9A-3C66-788D-9ED3D8AEF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400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E162C381-145B-08C6-B6F1-2E154A80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391CA760-A935-2A82-44F7-33C4DEAFAA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885ADE8B-570A-ADD0-E36D-59690E34D8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05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F7C4C06A-45FA-734E-A2A9-29CD8AB60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43FBCD89-9525-20C5-27EE-8FA8B1CF3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CB152DE8-703A-4B05-96E3-A4E38AB72C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>
          <a:extLst>
            <a:ext uri="{FF2B5EF4-FFF2-40B4-BE49-F238E27FC236}">
              <a16:creationId xmlns:a16="http://schemas.microsoft.com/office/drawing/2014/main" id="{3FF328FD-5592-5F95-D35D-FA7331782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3f6155f6d_0_30:notes">
            <a:extLst>
              <a:ext uri="{FF2B5EF4-FFF2-40B4-BE49-F238E27FC236}">
                <a16:creationId xmlns:a16="http://schemas.microsoft.com/office/drawing/2014/main" id="{AFDE0670-32D3-935F-936A-8C852527B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133f6155f6d_0_30:notes">
            <a:extLst>
              <a:ext uri="{FF2B5EF4-FFF2-40B4-BE49-F238E27FC236}">
                <a16:creationId xmlns:a16="http://schemas.microsoft.com/office/drawing/2014/main" id="{90B8AF6D-57D7-E773-F93B-FF3FB5E54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7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>
          <a:extLst>
            <a:ext uri="{FF2B5EF4-FFF2-40B4-BE49-F238E27FC236}">
              <a16:creationId xmlns:a16="http://schemas.microsoft.com/office/drawing/2014/main" id="{E8F8A06D-CCEB-EA26-F8D9-85644A0C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161ca7da69_2_7:notes">
            <a:extLst>
              <a:ext uri="{FF2B5EF4-FFF2-40B4-BE49-F238E27FC236}">
                <a16:creationId xmlns:a16="http://schemas.microsoft.com/office/drawing/2014/main" id="{4D8169CF-DEF3-8087-753A-818CEF697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161ca7da69_2_7:notes">
            <a:extLst>
              <a:ext uri="{FF2B5EF4-FFF2-40B4-BE49-F238E27FC236}">
                <a16:creationId xmlns:a16="http://schemas.microsoft.com/office/drawing/2014/main" id="{97AFB14F-3484-D907-B31C-1F601F82A6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>
          <a:extLst>
            <a:ext uri="{FF2B5EF4-FFF2-40B4-BE49-F238E27FC236}">
              <a16:creationId xmlns:a16="http://schemas.microsoft.com/office/drawing/2014/main" id="{4AC6CEFA-9158-D3CF-9FB2-BD5EA288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dd46dd1d67_2_5:notes">
            <a:extLst>
              <a:ext uri="{FF2B5EF4-FFF2-40B4-BE49-F238E27FC236}">
                <a16:creationId xmlns:a16="http://schemas.microsoft.com/office/drawing/2014/main" id="{77A53B41-D1D0-5259-3AE4-287994981C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1dd46dd1d67_2_5:notes">
            <a:extLst>
              <a:ext uri="{FF2B5EF4-FFF2-40B4-BE49-F238E27FC236}">
                <a16:creationId xmlns:a16="http://schemas.microsoft.com/office/drawing/2014/main" id="{D3D894BA-B82E-95DF-508B-8E2393539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32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6673" extrusionOk="0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6679" extrusionOk="0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66" extrusionOk="0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71" extrusionOk="0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" name="Google Shape;43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70" extrusionOk="0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110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1" name="Google Shape;111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2" name="Google Shape;132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3" name="Google Shape;133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" name="Google Shape;147;p2"/>
          <p:cNvSpPr txBox="1">
            <a:spLocks noGrp="1"/>
          </p:cNvSpPr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subTitle" idx="1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0" name="Google Shape;150;p2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"/>
          <p:cNvSpPr txBox="1">
            <a:spLocks noGrp="1"/>
          </p:cNvSpPr>
          <p:nvPr>
            <p:ph type="title" hasCustomPrompt="1"/>
          </p:nvPr>
        </p:nvSpPr>
        <p:spPr>
          <a:xfrm>
            <a:off x="934000" y="6825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1" name="Google Shape;1361;p28"/>
          <p:cNvSpPr txBox="1">
            <a:spLocks noGrp="1"/>
          </p:cNvSpPr>
          <p:nvPr>
            <p:ph type="subTitle" idx="1"/>
          </p:nvPr>
        </p:nvSpPr>
        <p:spPr>
          <a:xfrm>
            <a:off x="934000" y="1400000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p28"/>
          <p:cNvSpPr txBox="1">
            <a:spLocks noGrp="1"/>
          </p:cNvSpPr>
          <p:nvPr>
            <p:ph type="title" idx="2" hasCustomPrompt="1"/>
          </p:nvPr>
        </p:nvSpPr>
        <p:spPr>
          <a:xfrm>
            <a:off x="2637825" y="20542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3" name="Google Shape;1363;p28"/>
          <p:cNvSpPr txBox="1">
            <a:spLocks noGrp="1"/>
          </p:cNvSpPr>
          <p:nvPr>
            <p:ph type="subTitle" idx="3"/>
          </p:nvPr>
        </p:nvSpPr>
        <p:spPr>
          <a:xfrm>
            <a:off x="2637825" y="2771708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4" name="Google Shape;1364;p28"/>
          <p:cNvSpPr txBox="1">
            <a:spLocks noGrp="1"/>
          </p:cNvSpPr>
          <p:nvPr>
            <p:ph type="title" idx="4" hasCustomPrompt="1"/>
          </p:nvPr>
        </p:nvSpPr>
        <p:spPr>
          <a:xfrm>
            <a:off x="4341475" y="34259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28"/>
          <p:cNvSpPr txBox="1">
            <a:spLocks noGrp="1"/>
          </p:cNvSpPr>
          <p:nvPr>
            <p:ph type="subTitle" idx="5"/>
          </p:nvPr>
        </p:nvSpPr>
        <p:spPr>
          <a:xfrm>
            <a:off x="4341475" y="4143399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66" name="Google Shape;1366;p28"/>
          <p:cNvGrpSpPr/>
          <p:nvPr/>
        </p:nvGrpSpPr>
        <p:grpSpPr>
          <a:xfrm>
            <a:off x="-126025" y="-38150"/>
            <a:ext cx="9356675" cy="5181642"/>
            <a:chOff x="-126025" y="-38150"/>
            <a:chExt cx="9356675" cy="5181642"/>
          </a:xfrm>
        </p:grpSpPr>
        <p:grpSp>
          <p:nvGrpSpPr>
            <p:cNvPr id="1367" name="Google Shape;1367;p28"/>
            <p:cNvGrpSpPr/>
            <p:nvPr/>
          </p:nvGrpSpPr>
          <p:grpSpPr>
            <a:xfrm>
              <a:off x="6461476" y="-38150"/>
              <a:ext cx="2769173" cy="2097187"/>
              <a:chOff x="6461476" y="-38150"/>
              <a:chExt cx="2769173" cy="2097187"/>
            </a:xfrm>
          </p:grpSpPr>
          <p:sp>
            <p:nvSpPr>
              <p:cNvPr id="1368" name="Google Shape;1368;p28"/>
              <p:cNvSpPr/>
              <p:nvPr/>
            </p:nvSpPr>
            <p:spPr>
              <a:xfrm rot="5400000">
                <a:off x="8603152" y="174053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 rot="5400000">
                <a:off x="8492852" y="1777659"/>
                <a:ext cx="109920" cy="9555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 rot="5400000">
                <a:off x="8753217" y="129327"/>
                <a:ext cx="167945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rot="5400000">
                <a:off x="8872435" y="1901803"/>
                <a:ext cx="168876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rot="5400000">
                <a:off x="8718367" y="151724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 rot="5400000">
                <a:off x="8976054" y="624562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 rot="5400000">
                <a:off x="8461145" y="62409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 rot="5400000">
                <a:off x="8718367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 rot="5400000">
                <a:off x="8847450" y="401275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 rot="5400000">
                <a:off x="8589749" y="40080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 rot="5400000">
                <a:off x="8847450" y="847850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 rot="5400000">
                <a:off x="8461145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 rot="5400000">
                <a:off x="8589749" y="129395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 rot="5400000">
                <a:off x="8589749" y="84738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 rot="5400000">
                <a:off x="8976054" y="1071137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8085769" y="12488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7200833" y="80681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6788242" y="80681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461476" y="326586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6616598" y="148838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7613423" y="318331"/>
                <a:ext cx="252500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7407128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7407128" y="199513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994537" y="199513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788242" y="318331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725194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4" name="Google Shape;1394;p28"/>
            <p:cNvGrpSpPr/>
            <p:nvPr/>
          </p:nvGrpSpPr>
          <p:grpSpPr>
            <a:xfrm>
              <a:off x="-126025" y="1631312"/>
              <a:ext cx="1789371" cy="3512181"/>
              <a:chOff x="-126025" y="1631312"/>
              <a:chExt cx="1789371" cy="3512181"/>
            </a:xfrm>
          </p:grpSpPr>
          <p:sp>
            <p:nvSpPr>
              <p:cNvPr id="1395" name="Google Shape;1395;p28"/>
              <p:cNvSpPr/>
              <p:nvPr/>
            </p:nvSpPr>
            <p:spPr>
              <a:xfrm>
                <a:off x="141513" y="4068702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676589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141513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141513" y="3142981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933998" y="4794285"/>
                <a:ext cx="201175" cy="175222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409052" y="2718784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46318" y="4431435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486113" y="4619784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17181" y="4068702"/>
                <a:ext cx="201194" cy="17441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-126025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-126025" y="2988875"/>
                <a:ext cx="327472" cy="28365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-126025" y="3914595"/>
                <a:ext cx="327472" cy="28254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409051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-126025" y="3297088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1293977" y="496900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1462152" y="486935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 rot="-5400000">
                <a:off x="-64227" y="164821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 rot="-5400000">
                <a:off x="-64233" y="2060794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 rot="-5400000">
                <a:off x="188285" y="2478327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 rot="-5400000">
                <a:off x="14232" y="2379081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 rot="-5400000">
                <a:off x="54598" y="1854499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 rot="-5400000">
                <a:off x="173423" y="2060787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7" name="Google Shape;1417;p28"/>
          <p:cNvGrpSpPr/>
          <p:nvPr/>
        </p:nvGrpSpPr>
        <p:grpSpPr>
          <a:xfrm>
            <a:off x="-655270" y="-422250"/>
            <a:ext cx="10626457" cy="6042461"/>
            <a:chOff x="-655270" y="-422250"/>
            <a:chExt cx="10626457" cy="6042461"/>
          </a:xfrm>
        </p:grpSpPr>
        <p:pic>
          <p:nvPicPr>
            <p:cNvPr id="1418" name="Google Shape;1418;p28"/>
            <p:cNvPicPr preferRelativeResize="0"/>
            <p:nvPr/>
          </p:nvPicPr>
          <p:blipFill rotWithShape="1">
            <a:blip r:embed="rId2">
              <a:alphaModFix/>
            </a:blip>
            <a:srcRect l="6472" t="4396" b="31232"/>
            <a:stretch/>
          </p:blipFill>
          <p:spPr>
            <a:xfrm rot="3685282">
              <a:off x="7576840" y="174528"/>
              <a:ext cx="2299167" cy="158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8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 rot="-1583665">
              <a:off x="-279067" y="3258515"/>
              <a:ext cx="1703708" cy="2092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0"/>
          <p:cNvGrpSpPr/>
          <p:nvPr/>
        </p:nvGrpSpPr>
        <p:grpSpPr>
          <a:xfrm rot="10800000" flipH="1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65" name="Google Shape;1565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6" name="Google Shape;156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5" name="Google Shape;1625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26" name="Google Shape;1626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5" name="Google Shape;1685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686" name="Google Shape;1686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02" name="Google Shape;17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31"/>
          <p:cNvGrpSpPr/>
          <p:nvPr/>
        </p:nvGrpSpPr>
        <p:grpSpPr>
          <a:xfrm rot="10800000" flipH="1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05" name="Google Shape;1705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06" name="Google Shape;1706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33" name="Google Shape;1733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2" name="Google Shape;1752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53" name="Google Shape;1753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3" name="Google Shape;1773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774" name="Google Shape;1774;p31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1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"/>
          <p:cNvGrpSpPr/>
          <p:nvPr/>
        </p:nvGrpSpPr>
        <p:grpSpPr>
          <a:xfrm>
            <a:off x="-2028666" y="-396704"/>
            <a:ext cx="15057473" cy="5703079"/>
            <a:chOff x="-2028666" y="-396704"/>
            <a:chExt cx="15057473" cy="5703079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5" name="Google Shape;155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3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215" name="Google Shape;215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3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275" name="Google Shape;275;p3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3"/>
          <p:cNvGrpSpPr/>
          <p:nvPr/>
        </p:nvGrpSpPr>
        <p:grpSpPr>
          <a:xfrm>
            <a:off x="-989428" y="-354917"/>
            <a:ext cx="10390893" cy="7697871"/>
            <a:chOff x="-989428" y="-354917"/>
            <a:chExt cx="10390893" cy="7697871"/>
          </a:xfrm>
        </p:grpSpPr>
        <p:pic>
          <p:nvPicPr>
            <p:cNvPr id="292" name="Google Shape;29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366432">
              <a:off x="7836502" y="-88696"/>
              <a:ext cx="1298742" cy="129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"/>
            <p:cNvPicPr preferRelativeResize="0"/>
            <p:nvPr/>
          </p:nvPicPr>
          <p:blipFill rotWithShape="1">
            <a:blip r:embed="rId3">
              <a:alphaModFix/>
            </a:blip>
            <a:srcRect t="12371" b="17294"/>
            <a:stretch/>
          </p:blipFill>
          <p:spPr>
            <a:xfrm rot="-7534173" flipH="1">
              <a:off x="-698083" y="3694317"/>
              <a:ext cx="3789110" cy="266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"/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5" name="Google Shape;295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" name="Google Shape;296;p3"/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"/>
          <p:cNvSpPr txBox="1">
            <a:spLocks noGrp="1"/>
          </p:cNvSpPr>
          <p:nvPr>
            <p:ph type="title"/>
          </p:nvPr>
        </p:nvSpPr>
        <p:spPr>
          <a:xfrm>
            <a:off x="720000" y="1795275"/>
            <a:ext cx="4294800" cy="17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8" name="Google Shape;578;p9"/>
          <p:cNvGrpSpPr/>
          <p:nvPr/>
        </p:nvGrpSpPr>
        <p:grpSpPr>
          <a:xfrm flipH="1">
            <a:off x="-261397" y="-122057"/>
            <a:ext cx="9474926" cy="5773556"/>
            <a:chOff x="169576" y="-122057"/>
            <a:chExt cx="9474926" cy="5773556"/>
          </a:xfrm>
        </p:grpSpPr>
        <p:grpSp>
          <p:nvGrpSpPr>
            <p:cNvPr id="579" name="Google Shape;579;p9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580" name="Google Shape;580;p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6" name="Google Shape;606;p9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607" name="Google Shape;607;p9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2" name="Google Shape;622;p9"/>
          <p:cNvPicPr preferRelativeResize="0"/>
          <p:nvPr/>
        </p:nvPicPr>
        <p:blipFill rotWithShape="1">
          <a:blip r:embed="rId2">
            <a:alphaModFix/>
          </a:blip>
          <a:srcRect b="27092"/>
          <a:stretch/>
        </p:blipFill>
        <p:spPr>
          <a:xfrm rot="-5399901" flipH="1">
            <a:off x="8191090" y="257279"/>
            <a:ext cx="1037800" cy="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10"/>
          <p:cNvSpPr txBox="1">
            <a:spLocks noGrp="1"/>
          </p:cNvSpPr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"/>
          <p:cNvSpPr txBox="1">
            <a:spLocks noGrp="1"/>
          </p:cNvSpPr>
          <p:nvPr>
            <p:ph type="title" hasCustomPrompt="1"/>
          </p:nvPr>
        </p:nvSpPr>
        <p:spPr>
          <a:xfrm>
            <a:off x="2330550" y="1897163"/>
            <a:ext cx="44829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8" name="Google Shape;628;p11"/>
          <p:cNvSpPr txBox="1">
            <a:spLocks noGrp="1"/>
          </p:cNvSpPr>
          <p:nvPr>
            <p:ph type="subTitle" idx="1"/>
          </p:nvPr>
        </p:nvSpPr>
        <p:spPr>
          <a:xfrm>
            <a:off x="2330550" y="2880638"/>
            <a:ext cx="4482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9" name="Google Shape;629;p11"/>
          <p:cNvGrpSpPr/>
          <p:nvPr/>
        </p:nvGrpSpPr>
        <p:grpSpPr>
          <a:xfrm>
            <a:off x="-120700" y="-59005"/>
            <a:ext cx="9242832" cy="5341529"/>
            <a:chOff x="-120700" y="-59005"/>
            <a:chExt cx="9242832" cy="5341529"/>
          </a:xfrm>
        </p:grpSpPr>
        <p:grpSp>
          <p:nvGrpSpPr>
            <p:cNvPr id="630" name="Google Shape;630;p11"/>
            <p:cNvGrpSpPr/>
            <p:nvPr/>
          </p:nvGrpSpPr>
          <p:grpSpPr>
            <a:xfrm rot="10800000" flipH="1">
              <a:off x="-120700" y="-49847"/>
              <a:ext cx="1478792" cy="4004488"/>
              <a:chOff x="-206225" y="1111253"/>
              <a:chExt cx="1478792" cy="4004488"/>
            </a:xfrm>
          </p:grpSpPr>
          <p:sp>
            <p:nvSpPr>
              <p:cNvPr id="631" name="Google Shape;631;p1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11"/>
            <p:cNvGrpSpPr/>
            <p:nvPr/>
          </p:nvGrpSpPr>
          <p:grpSpPr>
            <a:xfrm>
              <a:off x="7714535" y="-59005"/>
              <a:ext cx="1407597" cy="1308239"/>
              <a:chOff x="7714535" y="-59005"/>
              <a:chExt cx="1407597" cy="1308239"/>
            </a:xfrm>
          </p:grpSpPr>
          <p:sp>
            <p:nvSpPr>
              <p:cNvPr id="658" name="Google Shape;658;p11"/>
              <p:cNvSpPr/>
              <p:nvPr/>
            </p:nvSpPr>
            <p:spPr>
              <a:xfrm>
                <a:off x="8392991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898672" y="1158652"/>
                <a:ext cx="104438" cy="9058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933211" y="724397"/>
                <a:ext cx="171042" cy="147505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8845294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715409" y="-58532"/>
                <a:ext cx="27598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8166839" y="-59005"/>
                <a:ext cx="276853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8619142" y="201519"/>
                <a:ext cx="276838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166839" y="201519"/>
                <a:ext cx="27685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7940687" y="332730"/>
                <a:ext cx="27685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7714535" y="201519"/>
                <a:ext cx="27598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619142" y="-59005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392991" y="71264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0" name="Google Shape;670;p11"/>
            <p:cNvGrpSpPr/>
            <p:nvPr/>
          </p:nvGrpSpPr>
          <p:grpSpPr>
            <a:xfrm>
              <a:off x="6424446" y="4174658"/>
              <a:ext cx="2686504" cy="1107866"/>
              <a:chOff x="6424446" y="4174658"/>
              <a:chExt cx="2686504" cy="1107866"/>
            </a:xfrm>
          </p:grpSpPr>
          <p:sp>
            <p:nvSpPr>
              <p:cNvPr id="671" name="Google Shape;671;p11"/>
              <p:cNvSpPr/>
              <p:nvPr/>
            </p:nvSpPr>
            <p:spPr>
              <a:xfrm rot="10800000">
                <a:off x="7480052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 rot="10800000">
                <a:off x="6748503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 rot="10800000">
                <a:off x="8455431" y="4934033"/>
                <a:ext cx="183397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 rot="10800000">
                <a:off x="8926521" y="481133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 rot="10800000">
                <a:off x="6992353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 rot="10800000">
                <a:off x="8456373" y="4462139"/>
                <a:ext cx="297582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 rot="10800000">
                <a:off x="7723886" y="4883511"/>
                <a:ext cx="298520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 rot="10800000">
                <a:off x="6992353" y="5023958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 rot="10800000">
                <a:off x="8753944" y="4174658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 rot="10800000">
                <a:off x="7236202" y="4602586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 rot="10800000">
                <a:off x="7723886" y="4602586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 rot="10800000">
                <a:off x="7967736" y="4462139"/>
                <a:ext cx="298520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 rot="10800000">
                <a:off x="8212523" y="4602586"/>
                <a:ext cx="297582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 rot="10800000">
                <a:off x="6992353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10800000">
                <a:off x="7236202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 rot="10800000">
                <a:off x="7480052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 rot="10800000">
                <a:off x="7967736" y="5023958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 rot="10800000">
                <a:off x="6424446" y="500158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 rot="-5400000" flipH="1">
                <a:off x="6600215" y="4817588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0" name="Google Shape;690;p11"/>
          <p:cNvGrpSpPr/>
          <p:nvPr/>
        </p:nvGrpSpPr>
        <p:grpSpPr>
          <a:xfrm>
            <a:off x="-879225" y="-120727"/>
            <a:ext cx="10038413" cy="2638002"/>
            <a:chOff x="-879225" y="-120727"/>
            <a:chExt cx="10038413" cy="2638002"/>
          </a:xfrm>
        </p:grpSpPr>
        <p:pic>
          <p:nvPicPr>
            <p:cNvPr id="691" name="Google Shape;691;p11"/>
            <p:cNvPicPr preferRelativeResize="0"/>
            <p:nvPr/>
          </p:nvPicPr>
          <p:blipFill rotWithShape="1">
            <a:blip r:embed="rId2">
              <a:alphaModFix/>
            </a:blip>
            <a:srcRect b="23395"/>
            <a:stretch/>
          </p:blipFill>
          <p:spPr>
            <a:xfrm rot="-4487736" flipH="1">
              <a:off x="7703431" y="170099"/>
              <a:ext cx="1454664" cy="1114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1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>
              <a:off x="-879225" y="173275"/>
              <a:ext cx="1908900" cy="23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696" name="Google Shape;696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697" name="Google Shape;697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7" name="Google Shape;717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18" name="Google Shape;718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24" name="Google Shape;724;p13"/>
          <p:cNvPicPr preferRelativeResize="0"/>
          <p:nvPr/>
        </p:nvPicPr>
        <p:blipFill rotWithShape="1">
          <a:blip r:embed="rId2">
            <a:alphaModFix/>
          </a:blip>
          <a:srcRect t="15088" b="17644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5" hasCustomPrompt="1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title" idx="6" hasCustomPrompt="1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7" hasCustomPrompt="1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title" idx="8" hasCustomPrompt="1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title" idx="14" hasCustomPrompt="1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>
            <a:spLocks noGrp="1"/>
          </p:cNvSpPr>
          <p:nvPr>
            <p:ph type="title" idx="15" hasCustomPrompt="1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2" name="Google Shape;742;p13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43" name="Google Shape;743;p13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4"/>
          <p:cNvGrpSpPr/>
          <p:nvPr/>
        </p:nvGrpSpPr>
        <p:grpSpPr>
          <a:xfrm>
            <a:off x="-124215" y="-357650"/>
            <a:ext cx="9603607" cy="5473391"/>
            <a:chOff x="-124215" y="-357650"/>
            <a:chExt cx="9603607" cy="5473391"/>
          </a:xfrm>
        </p:grpSpPr>
        <p:grpSp>
          <p:nvGrpSpPr>
            <p:cNvPr id="746" name="Google Shape;746;p14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747" name="Google Shape;747;p14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" name="Google Shape;773;p14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774" name="Google Shape;774;p14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4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4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14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794" name="Google Shape;794;p14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4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4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4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4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4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4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4" name="Google Shape;814;p14"/>
          <p:cNvGrpSpPr/>
          <p:nvPr/>
        </p:nvGrpSpPr>
        <p:grpSpPr>
          <a:xfrm>
            <a:off x="0" y="107800"/>
            <a:ext cx="9002249" cy="4934691"/>
            <a:chOff x="0" y="107800"/>
            <a:chExt cx="9002249" cy="4934691"/>
          </a:xfrm>
        </p:grpSpPr>
        <p:pic>
          <p:nvPicPr>
            <p:cNvPr id="815" name="Google Shape;81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1295">
              <a:off x="7644645" y="3684857"/>
              <a:ext cx="1253684" cy="125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4"/>
            <p:cNvPicPr preferRelativeResize="0"/>
            <p:nvPr/>
          </p:nvPicPr>
          <p:blipFill rotWithShape="1">
            <a:blip r:embed="rId3">
              <a:alphaModFix/>
            </a:blip>
            <a:srcRect r="28652"/>
            <a:stretch/>
          </p:blipFill>
          <p:spPr>
            <a:xfrm rot="-826755" flipH="1">
              <a:off x="148252" y="203946"/>
              <a:ext cx="971947" cy="1362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Google Shape;817;p14"/>
          <p:cNvSpPr txBox="1">
            <a:spLocks noGrp="1"/>
          </p:cNvSpPr>
          <p:nvPr>
            <p:ph type="title"/>
          </p:nvPr>
        </p:nvSpPr>
        <p:spPr>
          <a:xfrm>
            <a:off x="2014800" y="3408538"/>
            <a:ext cx="511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8" name="Google Shape;818;p14"/>
          <p:cNvSpPr txBox="1">
            <a:spLocks noGrp="1"/>
          </p:cNvSpPr>
          <p:nvPr>
            <p:ph type="subTitle" idx="1"/>
          </p:nvPr>
        </p:nvSpPr>
        <p:spPr>
          <a:xfrm>
            <a:off x="2014800" y="1203063"/>
            <a:ext cx="51144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06" name="Google Shape;1206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19" name="Google Shape;1219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8" name="Google Shape;1228;p24"/>
          <p:cNvPicPr preferRelativeResize="0"/>
          <p:nvPr/>
        </p:nvPicPr>
        <p:blipFill rotWithShape="1">
          <a:blip r:embed="rId2">
            <a:alphaModFix/>
          </a:blip>
          <a:srcRect t="12371" b="17294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4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24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24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24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70" r:id="rId9"/>
    <p:sldLayoutId id="2147483674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"/>
          <p:cNvSpPr txBox="1">
            <a:spLocks noGrp="1"/>
          </p:cNvSpPr>
          <p:nvPr>
            <p:ph type="ctrTitle"/>
          </p:nvPr>
        </p:nvSpPr>
        <p:spPr>
          <a:xfrm>
            <a:off x="770400" y="1513275"/>
            <a:ext cx="74592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rchivo"/>
                <a:ea typeface="Archivo"/>
                <a:cs typeface="Archivo"/>
                <a:sym typeface="Archivo"/>
              </a:rPr>
              <a:t>Stochastic Energy Systems with Mechanism Choices </a:t>
            </a:r>
            <a:endParaRPr sz="4400"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87" name="Google Shape;1787;p35"/>
          <p:cNvSpPr txBox="1">
            <a:spLocks noGrp="1"/>
          </p:cNvSpPr>
          <p:nvPr>
            <p:ph type="subTitle" idx="1"/>
          </p:nvPr>
        </p:nvSpPr>
        <p:spPr>
          <a:xfrm>
            <a:off x="2734625" y="3157324"/>
            <a:ext cx="3674700" cy="529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Jingze Dai</a:t>
            </a:r>
            <a:r>
              <a:rPr lang="en" dirty="0"/>
              <a:t>, McMaster University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Supervisor: </a:t>
            </a:r>
            <a:r>
              <a:rPr lang="en" b="1" dirty="0"/>
              <a:t>Dr.Douglas Down</a:t>
            </a:r>
            <a:endParaRPr b="1" dirty="0"/>
          </a:p>
        </p:txBody>
      </p:sp>
      <p:sp>
        <p:nvSpPr>
          <p:cNvPr id="1788" name="Google Shape;1788;p35"/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070F2422-C6E3-EE7D-4465-F005204A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95DA3EA8-1935-EBA8-5F97-0336FA2DC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BA63B076-E37A-787E-21A2-39F7BFC6371A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8. 1 &lt;= </a:t>
            </a:r>
            <a:r>
              <a:rPr lang="en-CA" altLang="zh-CN" sz="2400" dirty="0"/>
              <a:t>k1 &lt;= k2, as the enhanced service rate only occurs after normal service rate (represents overload). Note that both k1 and k2 can reach infinity.</a:t>
            </a:r>
          </a:p>
          <a:p>
            <a:pPr algn="l"/>
            <a:r>
              <a:rPr lang="en-CA" altLang="zh-CN" sz="2400" dirty="0"/>
              <a:t>9. </a:t>
            </a:r>
            <a:r>
              <a:rPr lang="en-CA" altLang="zh-CN" sz="2400" b="1" dirty="0"/>
              <a:t>Important</a:t>
            </a:r>
            <a:r>
              <a:rPr lang="en-CA" altLang="zh-CN" sz="2400" dirty="0"/>
              <a:t>: parameters k1, k2, and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are variables (can be adjusted by system controls), while others are all constant (cannot be changed).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3970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9C2FE5C1-9B07-288F-63A8-FA8B4CD4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D5F20DC-F931-35A9-EE95-4715B10EFB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will</a:t>
            </a:r>
            <a:r>
              <a:rPr lang="en" sz="4000" dirty="0"/>
              <a:t>_turn_off determines distinctions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4BDE7C91-7990-EADC-852F-51730D6A2F7D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When </a:t>
            </a:r>
            <a:r>
              <a:rPr lang="en-CA" sz="2400" dirty="0" err="1"/>
              <a:t>will_turn_off</a:t>
            </a:r>
            <a:r>
              <a:rPr lang="en-CA" sz="2400" dirty="0"/>
              <a:t> = False, the energy system will never go back to OFF states (to become idle), so we can ignore all states without service processing. This results in a </a:t>
            </a:r>
            <a:r>
              <a:rPr lang="en-CA" sz="2400" b="1" dirty="0"/>
              <a:t>variant M/M/1 queue </a:t>
            </a:r>
            <a:r>
              <a:rPr lang="en-CA" sz="2400" dirty="0"/>
              <a:t>(</a:t>
            </a:r>
            <a:r>
              <a:rPr lang="en-CA" sz="2400" b="1" dirty="0"/>
              <a:t>Two service rates</a:t>
            </a:r>
            <a:r>
              <a:rPr lang="en-CA" sz="2400" dirty="0"/>
              <a:t>).</a:t>
            </a:r>
            <a:endParaRPr lang="en-CA" altLang="zh-CN" sz="2400" dirty="0"/>
          </a:p>
          <a:p>
            <a:pPr algn="l"/>
            <a:r>
              <a:rPr lang="en-CA" altLang="zh-CN" sz="2400" dirty="0"/>
              <a:t>2. When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= True, the energy system will go back to idle when there is no waiting job. This has more complicated structures, and it </a:t>
            </a:r>
            <a:r>
              <a:rPr lang="en-CA" altLang="zh-CN" sz="2400" b="1" dirty="0"/>
              <a:t>does not belong to any special CTMC cases </a:t>
            </a:r>
            <a:r>
              <a:rPr lang="en-CA" altLang="zh-CN" sz="2400" dirty="0"/>
              <a:t>(e.g., M/M/1).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1068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8C4EF94-F93E-FD8C-87B8-2928388B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15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A919BC-FA80-F7AC-CE71-A2FB6BFE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480"/>
            <a:ext cx="9144000" cy="33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9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670CCEAF-8E23-0F6A-73DD-F2DF1BF2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D8BA9D8-DF26-1FFD-1205-54B65AA65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Power Consumption and Total Cost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52791AD9-23A7-933D-61E7-4CDD4AD05D7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50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Power consumption = Sum of </a:t>
            </a:r>
            <a:r>
              <a:rPr lang="en-CA" sz="2400" b="1" dirty="0"/>
              <a:t>(each state’s steady-state probability * power consumption coefficient)</a:t>
            </a:r>
          </a:p>
          <a:p>
            <a:pPr algn="l"/>
            <a:r>
              <a:rPr lang="en-CA" sz="2400" dirty="0"/>
              <a:t>2. Power consumption coefficient: </a:t>
            </a:r>
          </a:p>
          <a:p>
            <a:pPr algn="l"/>
            <a:r>
              <a:rPr lang="en-CA" sz="2400" dirty="0"/>
              <a:t>0 for OFF states when the system is not turning on, 1 for OFF turning-on states. </a:t>
            </a:r>
            <a:r>
              <a:rPr lang="el-GR" sz="2400" b="1" dirty="0"/>
              <a:t>σ</a:t>
            </a:r>
            <a:r>
              <a:rPr lang="en-CA" sz="2400" dirty="0"/>
              <a:t> for ON0, 1 for ON states with the regular service rate, and (</a:t>
            </a:r>
            <a:r>
              <a:rPr lang="el-GR" altLang="zh-CN" sz="2400" b="1" i="0" u="sng" dirty="0">
                <a:solidFill>
                  <a:srgbClr val="1F1F1F"/>
                </a:solidFill>
                <a:effectLst/>
                <a:latin typeface="Google Sans"/>
              </a:rPr>
              <a:t>μ</a:t>
            </a:r>
            <a:r>
              <a:rPr lang="en-CA" sz="2400" dirty="0"/>
              <a:t>)^2 for ON states with the enhanced service rate.</a:t>
            </a:r>
          </a:p>
          <a:p>
            <a:pPr algn="l"/>
            <a:r>
              <a:rPr lang="en-CA" sz="2400" dirty="0"/>
              <a:t>3. The idle power consumption coefficient </a:t>
            </a:r>
            <a:r>
              <a:rPr lang="el-GR" sz="2400" dirty="0"/>
              <a:t>σ</a:t>
            </a:r>
            <a:r>
              <a:rPr lang="en-CA" sz="2400" dirty="0"/>
              <a:t> is greater than 0 and less than 1.</a:t>
            </a:r>
          </a:p>
        </p:txBody>
      </p:sp>
    </p:spTree>
    <p:extLst>
      <p:ext uri="{BB962C8B-B14F-4D97-AF65-F5344CB8AC3E}">
        <p14:creationId xmlns:p14="http://schemas.microsoft.com/office/powerpoint/2010/main" val="304623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FB2A6543-0FC6-FEDA-7824-7606B684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8B1FCD8-3DB5-F2DB-EC0B-E7A56EEC17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Total Cost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138F297D-4780-35F1-C15A-1555075F70CB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Expected Number of Jobs (Mean) = Sum of </a:t>
            </a:r>
            <a:r>
              <a:rPr lang="en-CA" sz="2400" b="1" dirty="0"/>
              <a:t>(each state’s steady-state probability * the waiting jobs)</a:t>
            </a:r>
          </a:p>
          <a:p>
            <a:pPr algn="l"/>
            <a:r>
              <a:rPr lang="en-CA" sz="2400" dirty="0"/>
              <a:t>2. ON0 means 0 waiting jobs, ON1 means 1, and so on…</a:t>
            </a:r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92354C5-17A4-0C17-C0B7-4C3F239687AC}"/>
              </a:ext>
            </a:extLst>
          </p:cNvPr>
          <p:cNvSpPr txBox="1">
            <a:spLocks/>
          </p:cNvSpPr>
          <p:nvPr/>
        </p:nvSpPr>
        <p:spPr>
          <a:xfrm>
            <a:off x="886800" y="2892902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</a:t>
            </a:r>
            <a:r>
              <a:rPr lang="en-CA" sz="2400" b="1" dirty="0"/>
              <a:t>Total_Cost </a:t>
            </a:r>
            <a:r>
              <a:rPr lang="en-CA" sz="2400" dirty="0"/>
              <a:t>= Power Consumption * </a:t>
            </a:r>
            <a:r>
              <a:rPr lang="el-GR" sz="2400" b="1" dirty="0"/>
              <a:t>β</a:t>
            </a:r>
            <a:r>
              <a:rPr lang="en-CA" sz="2400" dirty="0"/>
              <a:t> + Expected Number of Jobs.</a:t>
            </a:r>
          </a:p>
          <a:p>
            <a:pPr algn="l"/>
            <a:r>
              <a:rPr lang="en-CA" sz="2400" dirty="0"/>
              <a:t>2. </a:t>
            </a:r>
            <a:r>
              <a:rPr lang="el-GR" sz="2400" b="1" dirty="0"/>
              <a:t>β</a:t>
            </a:r>
            <a:r>
              <a:rPr lang="en-CA" sz="2400" dirty="0"/>
              <a:t> is a constant weight parameter, greater than 0.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55448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22AB0FCB-301A-3E1F-B858-9D0F8564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89C1C555-789B-67FD-DD70-0F85844CEF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4D4F9ED5-5D92-CDC5-59B5-75CAD849FF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34759" y="3149125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Problems’ solution objectives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F6E168DC-ED16-8C1A-6B14-AE36A3AA18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B0ECEB57-369E-F46A-1ECC-D63FADA03A46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08CFECEB-DF6A-936F-5862-1D71D3DEAB73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9F68BCEB-0AC4-A076-7C5F-ED3D27BAC02B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44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0EBBF407-B9BD-9188-F49C-5FBC1556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D339591-CC70-D844-C714-75042245F7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S</a:t>
            </a:r>
            <a:r>
              <a:rPr lang="en-US" altLang="zh-CN" sz="4000" dirty="0" err="1"/>
              <a:t>olved</a:t>
            </a:r>
            <a:r>
              <a:rPr lang="en-US" altLang="zh-CN" sz="4000" dirty="0"/>
              <a:t> </a:t>
            </a:r>
            <a:r>
              <a:rPr lang="en-CA" sz="4000" b="1" dirty="0"/>
              <a:t>Question 1</a:t>
            </a:r>
            <a:endParaRPr sz="4000" b="1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96091480-5891-1BB8-D5F8-CA3679D71FBC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234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Our goal is to minimize the Total Cost of the whole energy system. Previously there are two choices:</a:t>
            </a:r>
          </a:p>
          <a:p>
            <a:pPr algn="l"/>
            <a:r>
              <a:rPr lang="en-CA" sz="2400" dirty="0"/>
              <a:t>1. Maximize k2 value, which aims not to use</a:t>
            </a:r>
            <a:r>
              <a:rPr lang="en-CA" sz="2400" u="sng" dirty="0"/>
              <a:t> the enhanced service rate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Setting </a:t>
            </a:r>
            <a:r>
              <a:rPr lang="en-CA" sz="2400" dirty="0" err="1"/>
              <a:t>will_turn_off</a:t>
            </a:r>
            <a:r>
              <a:rPr lang="en-CA" sz="2400" dirty="0"/>
              <a:t> = True. </a:t>
            </a:r>
            <a:r>
              <a:rPr lang="en-CA" sz="2400" b="1" dirty="0"/>
              <a:t>(Allowing turning off)</a:t>
            </a:r>
          </a:p>
          <a:p>
            <a:pPr algn="l"/>
            <a:r>
              <a:rPr lang="en-CA" sz="2400" dirty="0"/>
              <a:t>3. </a:t>
            </a:r>
            <a:r>
              <a:rPr lang="en-US" sz="2400" dirty="0"/>
              <a:t>Setting </a:t>
            </a:r>
            <a:r>
              <a:rPr lang="en-US" sz="2400" dirty="0" err="1"/>
              <a:t>will_turn_off</a:t>
            </a:r>
            <a:r>
              <a:rPr lang="en-US" sz="2400" dirty="0"/>
              <a:t> = False. </a:t>
            </a:r>
            <a:r>
              <a:rPr lang="en-US" sz="2400" b="1" dirty="0"/>
              <a:t>(Disallowing turning off)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4441EBDB-A0AD-012A-1A37-6167C017FAAF}"/>
              </a:ext>
            </a:extLst>
          </p:cNvPr>
          <p:cNvSpPr txBox="1">
            <a:spLocks/>
          </p:cNvSpPr>
          <p:nvPr/>
        </p:nvSpPr>
        <p:spPr>
          <a:xfrm>
            <a:off x="886800" y="3626603"/>
            <a:ext cx="7704000" cy="107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Question</a:t>
            </a:r>
            <a:r>
              <a:rPr lang="en-CA" sz="2400" dirty="0"/>
              <a:t>: </a:t>
            </a:r>
            <a:r>
              <a:rPr lang="en-CA" sz="2400" u="sng" dirty="0"/>
              <a:t>Can 1 and 2, or 1 and 3, co-exist in the optimal parameter group?</a:t>
            </a:r>
          </a:p>
        </p:txBody>
      </p:sp>
    </p:spTree>
    <p:extLst>
      <p:ext uri="{BB962C8B-B14F-4D97-AF65-F5344CB8AC3E}">
        <p14:creationId xmlns:p14="http://schemas.microsoft.com/office/powerpoint/2010/main" val="349872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F8ADFF33-46CC-EE34-84EA-9B43CFEC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23660ACA-A35F-0010-DEB2-E85247FE53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S</a:t>
            </a:r>
            <a:r>
              <a:rPr lang="en-US" altLang="zh-CN" sz="4000" dirty="0" err="1"/>
              <a:t>olved</a:t>
            </a:r>
            <a:r>
              <a:rPr lang="en-US" altLang="zh-CN" sz="4000" dirty="0"/>
              <a:t> </a:t>
            </a:r>
            <a:r>
              <a:rPr lang="en-CA" sz="4000" b="1" dirty="0"/>
              <a:t>Question 2</a:t>
            </a:r>
            <a:endParaRPr sz="4000" b="1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C2683009-FEE4-0851-C050-B421F1395D6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Question 2 is a </a:t>
            </a:r>
            <a:r>
              <a:rPr lang="en-CA" sz="2400" b="1" dirty="0"/>
              <a:t>variant</a:t>
            </a:r>
            <a:r>
              <a:rPr lang="en-CA" sz="2400" dirty="0"/>
              <a:t> problem of Question 1:</a:t>
            </a:r>
          </a:p>
          <a:p>
            <a:pPr algn="l"/>
            <a:r>
              <a:rPr lang="en-CA" sz="2400" dirty="0"/>
              <a:t>1. Parameter k2 is a non-polarized value, which means </a:t>
            </a:r>
            <a:r>
              <a:rPr lang="en-CA" sz="2400" u="sng" dirty="0"/>
              <a:t>it is neither maximized nor minimized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Setting </a:t>
            </a:r>
            <a:r>
              <a:rPr lang="en-CA" sz="2400" dirty="0" err="1"/>
              <a:t>will_turn_off</a:t>
            </a:r>
            <a:r>
              <a:rPr lang="en-CA" sz="2400" dirty="0"/>
              <a:t> = True.</a:t>
            </a:r>
          </a:p>
          <a:p>
            <a:pPr algn="l"/>
            <a:r>
              <a:rPr lang="en-CA" sz="2400" dirty="0"/>
              <a:t>3. Setting </a:t>
            </a:r>
            <a:r>
              <a:rPr lang="en-CA" sz="2400" dirty="0" err="1"/>
              <a:t>will_turn_off</a:t>
            </a:r>
            <a:r>
              <a:rPr lang="en-CA" sz="2400" dirty="0"/>
              <a:t> = False.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B7562722-3A2B-B6FB-65BF-BE69B5FC6C28}"/>
              </a:ext>
            </a:extLst>
          </p:cNvPr>
          <p:cNvSpPr txBox="1">
            <a:spLocks/>
          </p:cNvSpPr>
          <p:nvPr/>
        </p:nvSpPr>
        <p:spPr>
          <a:xfrm>
            <a:off x="886800" y="3344699"/>
            <a:ext cx="7704000" cy="13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altLang="zh-CN" sz="2400" b="1" dirty="0"/>
              <a:t>Question</a:t>
            </a:r>
            <a:r>
              <a:rPr lang="en-CA" altLang="zh-CN" sz="2400" dirty="0"/>
              <a:t>: </a:t>
            </a:r>
            <a:r>
              <a:rPr lang="en-CA" altLang="zh-CN" sz="2400" u="sng" dirty="0"/>
              <a:t>Can 1 and 2, or 1 and 3, co-exist in the optimal parameter group?</a:t>
            </a:r>
          </a:p>
        </p:txBody>
      </p:sp>
    </p:spTree>
    <p:extLst>
      <p:ext uri="{BB962C8B-B14F-4D97-AF65-F5344CB8AC3E}">
        <p14:creationId xmlns:p14="http://schemas.microsoft.com/office/powerpoint/2010/main" val="363219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2EACB388-4433-1275-96B4-715F3E56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0B283655-4D9D-E3EB-46E3-30DAB90B9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Methodologies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A339DDB9-1268-1C92-A077-6B24AA4C98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to solve these problems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1BE073A3-9034-D7B6-6F67-5DC98F53EA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1DBE1528-FAC0-CBD6-81AC-E0491C84111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13FD1CAB-9C93-D9C0-13AF-270FBF6EF95E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5A8902FF-0200-E46A-EDFD-E6E5A96BD2C9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07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812" name="Google Shape;1812;p37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Experimental results and their meanings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13" name="Google Shape;1813;p37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information of the energy system</a:t>
            </a:r>
            <a:endParaRPr dirty="0"/>
          </a:p>
        </p:txBody>
      </p:sp>
      <p:sp>
        <p:nvSpPr>
          <p:cNvPr id="1814" name="Google Shape;1814;p37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used to solve this problem</a:t>
            </a:r>
            <a:endParaRPr dirty="0"/>
          </a:p>
        </p:txBody>
      </p:sp>
      <p:sp>
        <p:nvSpPr>
          <p:cNvPr id="1815" name="Google Shape;1815;p37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concrete problem this project aims to solve</a:t>
            </a:r>
            <a:endParaRPr dirty="0"/>
          </a:p>
        </p:txBody>
      </p:sp>
      <p:sp>
        <p:nvSpPr>
          <p:cNvPr id="1816" name="Google Shape;1816;p37"/>
          <p:cNvSpPr txBox="1">
            <a:spLocks noGrp="1"/>
          </p:cNvSpPr>
          <p:nvPr>
            <p:ph type="title" idx="5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7" name="Google Shape;1817;p37"/>
          <p:cNvSpPr txBox="1">
            <a:spLocks noGrp="1"/>
          </p:cNvSpPr>
          <p:nvPr>
            <p:ph type="title" idx="6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18" name="Google Shape;1818;p37"/>
          <p:cNvSpPr txBox="1">
            <a:spLocks noGrp="1"/>
          </p:cNvSpPr>
          <p:nvPr>
            <p:ph type="title" idx="7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19" name="Google Shape;1819;p37"/>
          <p:cNvSpPr txBox="1">
            <a:spLocks noGrp="1"/>
          </p:cNvSpPr>
          <p:nvPr>
            <p:ph type="title" idx="8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0" name="Google Shape;1820;p37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summarized results</a:t>
            </a:r>
            <a:endParaRPr dirty="0"/>
          </a:p>
        </p:txBody>
      </p:sp>
      <p:sp>
        <p:nvSpPr>
          <p:cNvPr id="1821" name="Google Shape;1821;p37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destination of </a:t>
            </a:r>
            <a:r>
              <a:rPr lang="en-CA" dirty="0" err="1"/>
              <a:t>th</a:t>
            </a:r>
            <a:r>
              <a:rPr lang="en" dirty="0"/>
              <a:t>is problem’s solutions</a:t>
            </a:r>
            <a:endParaRPr dirty="0"/>
          </a:p>
        </p:txBody>
      </p:sp>
      <p:sp>
        <p:nvSpPr>
          <p:cNvPr id="1822" name="Google Shape;1822;p37"/>
          <p:cNvSpPr txBox="1">
            <a:spLocks noGrp="1"/>
          </p:cNvSpPr>
          <p:nvPr>
            <p:ph type="title" idx="14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23" name="Google Shape;1823;p37"/>
          <p:cNvSpPr txBox="1">
            <a:spLocks noGrp="1"/>
          </p:cNvSpPr>
          <p:nvPr>
            <p:ph type="title" idx="15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24" name="Google Shape;1824;p37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25" name="Google Shape;1825;p37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26" name="Google Shape;1826;p37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827" name="Google Shape;1827;p37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41275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Environment</a:t>
            </a:r>
            <a:endParaRPr dirty="0"/>
          </a:p>
        </p:txBody>
      </p:sp>
      <p:sp>
        <p:nvSpPr>
          <p:cNvPr id="1828" name="Google Shape;1828;p37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29" name="Google Shape;1829;p37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FD2EBD7-EEF2-7CD5-D0D9-BFDD06EB9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200" y="445025"/>
            <a:ext cx="8331600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/>
              <a:t>Key – Solving CTMC</a:t>
            </a:r>
            <a:endParaRPr sz="40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BD84AD21-31FD-7D9E-47C1-533EF4AAF35B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Both cases can be modelled as CTMC (continuous-time Markov chain), so the method of solving CTMC balanced equations can be used.</a:t>
            </a:r>
          </a:p>
          <a:p>
            <a:pPr algn="l"/>
            <a:r>
              <a:rPr lang="en-CA" sz="2400" dirty="0"/>
              <a:t>2. After getting equations of all states’ steady-state probability, we can determine the overall system’s equation of energy consumption and # of Jobs, which determines the total cost.</a:t>
            </a:r>
          </a:p>
          <a:p>
            <a:pPr algn="l"/>
            <a:r>
              <a:rPr lang="en-CA" sz="2400" dirty="0"/>
              <a:t>3. By discovering the k2 derivative of such system’s total cost, we can find local max/min positions (optimal k2).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829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5;p45">
            <a:extLst>
              <a:ext uri="{FF2B5EF4-FFF2-40B4-BE49-F238E27FC236}">
                <a16:creationId xmlns:a16="http://schemas.microsoft.com/office/drawing/2014/main" id="{55019933-3E22-D394-3A5A-C3A11445F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022" y="324735"/>
            <a:ext cx="6390900" cy="7829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Mandatory Processes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DC7DC-D2B8-0B5B-A1A7-0405C169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1" y="1389649"/>
            <a:ext cx="8229878" cy="34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75685-4FAA-E3DE-CE56-FE3E8B78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614FCDA8-8F0B-55FC-E71A-CFE207591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1 </a:t>
            </a:r>
            <a:r>
              <a:rPr lang="en-CA" sz="3200" dirty="0"/>
              <a:t>– Complete Transition Diagrams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3F1DA751-DE1C-A571-E67A-61A8E991D38D}"/>
              </a:ext>
            </a:extLst>
          </p:cNvPr>
          <p:cNvSpPr txBox="1">
            <a:spLocks/>
          </p:cNvSpPr>
          <p:nvPr/>
        </p:nvSpPr>
        <p:spPr>
          <a:xfrm>
            <a:off x="104077" y="1281425"/>
            <a:ext cx="8935845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US" sz="2400" dirty="0"/>
              <a:t>1. Listed all states on both conditions.</a:t>
            </a:r>
          </a:p>
          <a:p>
            <a:pPr algn="l"/>
            <a:r>
              <a:rPr lang="en-US" sz="2400" dirty="0"/>
              <a:t>π0, x represent OFF states. (e.g., π0, 4 represents when the system is OFF, with 4 waiting jobs)</a:t>
            </a:r>
          </a:p>
          <a:p>
            <a:pPr algn="l"/>
            <a:r>
              <a:rPr lang="en-US" sz="2400" dirty="0"/>
              <a:t>π1, x represent ON states. (e.g., π1, 2 represents when the system is ON, with 2 waiting jobs)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2. Determine all states’ transmission rates and targets (λ, μ, </a:t>
            </a:r>
            <a:r>
              <a:rPr lang="en-US" altLang="zh-CN" sz="2400" u="sng" dirty="0"/>
              <a:t>μ</a:t>
            </a:r>
            <a:r>
              <a:rPr lang="en-US" altLang="zh-CN" sz="2400" dirty="0"/>
              <a:t>,</a:t>
            </a:r>
            <a:r>
              <a:rPr lang="en-US" sz="2400" dirty="0"/>
              <a:t> γ, α)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3. Draw transition diagrams on both </a:t>
            </a:r>
            <a:r>
              <a:rPr lang="en-US" sz="2400" dirty="0" err="1"/>
              <a:t>will_turn_off</a:t>
            </a:r>
            <a:r>
              <a:rPr lang="en-US" sz="2400" dirty="0"/>
              <a:t> conditions.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23468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8D52-5D6F-0524-17A3-CA33D906B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621C936B-41CB-9BA9-BF18-055C9B665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2 &amp; 3 </a:t>
            </a:r>
            <a:r>
              <a:rPr lang="en-CA" sz="3200" dirty="0"/>
              <a:t>– Solving Balance Equations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0920CE2-C5A8-8C77-59F0-8828B821BFBA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For each state, find all IN and OUT rates, and summarize them to an equation between two nearby states’ steady-state probability. 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2. Solve these equations, to get relationships between different states’ steady-state probability.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3. By substitutions, find all other states’ steady-state probability equations with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21446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30C0-C19A-B2F7-48C4-DEA937D5E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1202959B-971B-9354-A79A-0C35C8578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4 </a:t>
            </a:r>
            <a:r>
              <a:rPr lang="en-CA" sz="3200" dirty="0"/>
              <a:t>– Determine the Formula of </a:t>
            </a:r>
            <a:r>
              <a:rPr lang="el-GR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8AABD25-60A3-06B7-DEC4-6CE8FF1B324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Now all other states can be expressed by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i="0" dirty="0">
                <a:solidFill>
                  <a:srgbClr val="273239"/>
                </a:solidFill>
                <a:effectLst/>
                <a:latin typeface="Nunito" pitchFamily="2" charset="0"/>
              </a:rPr>
              <a:t>. </a:t>
            </a:r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altLang="zh-CN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By adding them together, we have:</a:t>
            </a:r>
          </a:p>
          <a:p>
            <a:pPr algn="l"/>
            <a:r>
              <a:rPr lang="en-CA" sz="2400" b="1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(Net Term)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b="1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= 1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So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will equal </a:t>
            </a:r>
            <a:r>
              <a:rPr lang="en-CA" sz="2400" b="1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1/(Net Term)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Reminder: Whatever the system’s parameters change, </a:t>
            </a:r>
            <a:r>
              <a:rPr lang="el-GR" altLang="zh-CN" sz="2400" b="1" dirty="0">
                <a:solidFill>
                  <a:srgbClr val="273239"/>
                </a:solidFill>
                <a:latin typeface="Nunito" pitchFamily="2" charset="0"/>
              </a:rPr>
              <a:t>π0</a:t>
            </a:r>
            <a:r>
              <a:rPr lang="en-CA" altLang="zh-CN" sz="2400" b="1" dirty="0">
                <a:solidFill>
                  <a:srgbClr val="273239"/>
                </a:solidFill>
                <a:latin typeface="Nunito" pitchFamily="2" charset="0"/>
              </a:rPr>
              <a:t>, 0</a:t>
            </a:r>
            <a:r>
              <a:rPr lang="en-CA" altLang="zh-CN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will always be positive.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6658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E57E-2097-D083-0516-BA04561BC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264E9907-9F52-A303-BE15-B56A6A7FA3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5 </a:t>
            </a:r>
            <a:r>
              <a:rPr lang="en-CA" sz="3200" dirty="0"/>
              <a:t>– Determine the Formula of </a:t>
            </a:r>
            <a:r>
              <a:rPr lang="en-CA" altLang="zh-CN" sz="3200" b="1" i="0" dirty="0">
                <a:solidFill>
                  <a:srgbClr val="273239"/>
                </a:solidFill>
                <a:effectLst/>
                <a:latin typeface="Nunito" pitchFamily="2" charset="0"/>
              </a:rPr>
              <a:t>states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2C0F203-747D-C952-4A16-04E7E457D7B2}"/>
              </a:ext>
            </a:extLst>
          </p:cNvPr>
          <p:cNvSpPr txBox="1">
            <a:spLocks/>
          </p:cNvSpPr>
          <p:nvPr/>
        </p:nvSpPr>
        <p:spPr>
          <a:xfrm>
            <a:off x="720000" y="117459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Step 3, we already have the relationship equation of different formulas between each other state and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e.g.,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2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 = (…) *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.</a:t>
            </a:r>
          </a:p>
          <a:p>
            <a:pPr algn="l"/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  <a:p>
            <a:pPr algn="l"/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By substituting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r>
              <a:rPr lang="en-CA" altLang="zh-CN" sz="2400" b="1" i="0" dirty="0">
                <a:solidFill>
                  <a:schemeClr val="tx1">
                    <a:lumMod val="75000"/>
                  </a:schemeClr>
                </a:solidFill>
                <a:effectLst/>
                <a:latin typeface="Archivo SemiBold" panose="02010600030101010101" charset="0"/>
                <a:cs typeface="Archivo SemiBold" panose="02010600030101010101" charset="0"/>
              </a:rPr>
              <a:t> </a:t>
            </a:r>
            <a:r>
              <a:rPr lang="en-CA" sz="2400" dirty="0">
                <a:solidFill>
                  <a:schemeClr val="tx1">
                    <a:lumMod val="75000"/>
                  </a:schemeClr>
                </a:solidFill>
                <a:latin typeface="Archivo SemiBold" panose="02010600030101010101" charset="0"/>
                <a:cs typeface="Archivo SemiBold" panose="02010600030101010101" charset="0"/>
              </a:rPr>
              <a:t>and transforming the formula, we can get equations of all other states. E.g.,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2 = (…)/(…) &lt;- here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0, are already substituted.</a:t>
            </a:r>
            <a:endParaRPr lang="en-CA" sz="2400" dirty="0">
              <a:solidFill>
                <a:schemeClr val="tx1">
                  <a:lumMod val="75000"/>
                </a:schemeClr>
              </a:solidFill>
              <a:latin typeface="Archivo SemiBold" panose="02010600030101010101" charset="0"/>
              <a:cs typeface="Archivo SemiBold" panose="0201060003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01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D28D-248A-0489-114E-A8DD3D40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5661522-98EE-569C-B6B1-B2F137D55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6 </a:t>
            </a:r>
            <a:r>
              <a:rPr lang="en-CA" sz="3200" dirty="0"/>
              <a:t>– Determine </a:t>
            </a:r>
            <a:r>
              <a:rPr lang="en-CA" sz="3200" b="1" dirty="0"/>
              <a:t>E[E] </a:t>
            </a:r>
            <a:r>
              <a:rPr lang="en-CA" sz="3200" dirty="0"/>
              <a:t>and </a:t>
            </a:r>
            <a:r>
              <a:rPr lang="en-CA" sz="3200" b="1" dirty="0"/>
              <a:t>E[N]</a:t>
            </a:r>
            <a:endParaRPr sz="3200" b="1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BD3A2D5-591E-4042-C540-A8E1F79632D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To calculate the expected jobs </a:t>
            </a:r>
            <a:r>
              <a:rPr lang="en-CA" sz="2400" b="1" dirty="0"/>
              <a:t>E[N]</a:t>
            </a:r>
            <a:r>
              <a:rPr lang="en-CA" sz="2400" dirty="0"/>
              <a:t>:</a:t>
            </a:r>
          </a:p>
          <a:p>
            <a:pPr algn="l"/>
            <a:r>
              <a:rPr lang="en-CA" sz="2400" b="1" dirty="0"/>
              <a:t>E[N] = sum of {each state’s steady-state probability * its corresponding number of jobs}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e.g.,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1, 0</a:t>
            </a:r>
            <a:r>
              <a:rPr lang="en-CA" sz="2400" dirty="0"/>
              <a:t> has the steady-state probability of 0.3, and its expected number of jobs is 0, so therefore its expected number of jobs is 0.3 * 0 =  0.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Formulas of </a:t>
            </a:r>
            <a:r>
              <a:rPr lang="en-CA" sz="2400" b="1" dirty="0"/>
              <a:t>E[E] </a:t>
            </a:r>
            <a:r>
              <a:rPr lang="en-CA" sz="2400" dirty="0"/>
              <a:t>is given already on </a:t>
            </a:r>
            <a:r>
              <a:rPr lang="en-CA" sz="2400" dirty="0">
                <a:hlinkClick r:id="rId2" action="ppaction://hlinksldjump"/>
              </a:rPr>
              <a:t>slide 14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759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30FE-7883-17AF-C8AC-7DC8560C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CE27F70-6F66-36E4-1C37-F695FFA6C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7 </a:t>
            </a:r>
            <a:r>
              <a:rPr lang="en-CA" sz="3200" dirty="0"/>
              <a:t>– Find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3956545-A1FF-3269-5133-E469E2D2D045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Some interesting things exist on both </a:t>
            </a:r>
            <a:r>
              <a:rPr lang="en-CA" sz="2400" b="1" dirty="0"/>
              <a:t>E[E] </a:t>
            </a:r>
            <a:r>
              <a:rPr lang="en-CA" sz="2400" dirty="0"/>
              <a:t>and </a:t>
            </a:r>
            <a:r>
              <a:rPr lang="en-CA" sz="2400" b="1" dirty="0"/>
              <a:t>E[N]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1. They have the same denominator, because both of them are calculated from </a:t>
            </a:r>
            <a:r>
              <a:rPr lang="el-GR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π0</a:t>
            </a:r>
            <a:r>
              <a:rPr lang="en-CA" altLang="zh-CN" sz="2400" b="1" i="0" dirty="0">
                <a:solidFill>
                  <a:srgbClr val="273239"/>
                </a:solidFill>
                <a:effectLst/>
                <a:latin typeface="Nunito" pitchFamily="2" charset="0"/>
              </a:rPr>
              <a:t>, 0</a:t>
            </a:r>
            <a:endParaRPr lang="en-CA" sz="2400" dirty="0"/>
          </a:p>
          <a:p>
            <a:pPr algn="l"/>
            <a:r>
              <a:rPr lang="en-CA" sz="2400" dirty="0"/>
              <a:t>2. On both numerator side, a lot of terms look similar, since there are a lot of common terms inside.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3293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8F5B7-BC0A-BC5A-AF3F-8223A3C26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715BA89-8369-38A9-38C9-04374DB5F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7 </a:t>
            </a:r>
            <a:r>
              <a:rPr lang="en-CA" sz="3200" dirty="0"/>
              <a:t>– Find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E3333EF8-4B22-B2EF-09A7-F0019CE07621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First use the quotient rule, and then simplify both sides’ numerator terms.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(No need to simplify the denominator terms. Since by the quotient rule, both </a:t>
            </a:r>
            <a:r>
              <a:rPr lang="en-CA" sz="2400" b="1" dirty="0"/>
              <a:t>E[E]</a:t>
            </a:r>
            <a:r>
              <a:rPr lang="en-CA" sz="2400" dirty="0"/>
              <a:t> and </a:t>
            </a:r>
            <a:r>
              <a:rPr lang="en-CA" sz="2400" b="1" dirty="0"/>
              <a:t>E[N] </a:t>
            </a:r>
            <a:r>
              <a:rPr lang="en-CA" sz="2400" dirty="0"/>
              <a:t>derivative’s denominator is </a:t>
            </a:r>
            <a:r>
              <a:rPr lang="en-CA" sz="2400" b="1" dirty="0"/>
              <a:t>D^2</a:t>
            </a:r>
            <a:r>
              <a:rPr lang="en-CA" sz="2400" dirty="0"/>
              <a:t>, where </a:t>
            </a:r>
            <a:r>
              <a:rPr lang="en-CA" sz="2400" b="1" dirty="0"/>
              <a:t>D</a:t>
            </a:r>
            <a:r>
              <a:rPr lang="en-CA" sz="2400" dirty="0"/>
              <a:t> is the denominator of </a:t>
            </a:r>
            <a:r>
              <a:rPr lang="en-CA" sz="2400" b="1" dirty="0"/>
              <a:t>E[E]</a:t>
            </a:r>
            <a:r>
              <a:rPr lang="en-CA" sz="2400" dirty="0"/>
              <a:t>)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007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6B5C4-6B9C-BD75-4F7B-DEB39ED5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9CFB3CC-99D3-4FF9-8B91-D38853772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8 </a:t>
            </a:r>
            <a:r>
              <a:rPr lang="en-CA" sz="3200" dirty="0"/>
              <a:t>– Find </a:t>
            </a:r>
            <a:r>
              <a:rPr lang="en-CA" sz="3200" dirty="0" err="1"/>
              <a:t>total_cost</a:t>
            </a:r>
            <a:r>
              <a:rPr lang="en-CA" sz="3200" dirty="0"/>
              <a:t> and its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787D9FC1-2A9C-A847-35F7-5BC93DBC460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341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</a:t>
            </a:r>
            <a:r>
              <a:rPr lang="en-CA" sz="2400" dirty="0">
                <a:hlinkClick r:id="rId2" action="ppaction://hlinksldjump"/>
              </a:rPr>
              <a:t>slide 15</a:t>
            </a:r>
            <a:r>
              <a:rPr lang="en-CA" sz="2400" dirty="0"/>
              <a:t>, we already know </a:t>
            </a:r>
            <a:r>
              <a:rPr lang="en-CA" sz="2400" b="1" dirty="0"/>
              <a:t>total cost = E[E] * </a:t>
            </a:r>
            <a:r>
              <a:rPr lang="el-GR" sz="2400" b="1" dirty="0"/>
              <a:t>β</a:t>
            </a:r>
            <a:r>
              <a:rPr lang="en-CA" sz="2400" b="1" dirty="0"/>
              <a:t> + E[N]</a:t>
            </a:r>
            <a:r>
              <a:rPr lang="en-CA" sz="2400" dirty="0"/>
              <a:t>, where </a:t>
            </a:r>
            <a:r>
              <a:rPr lang="el-GR" sz="2400" b="1" dirty="0"/>
              <a:t>β</a:t>
            </a:r>
            <a:r>
              <a:rPr lang="en-CA" sz="2400" dirty="0"/>
              <a:t> is the weight coefficient </a:t>
            </a:r>
            <a:r>
              <a:rPr lang="en-CA" sz="2400" b="1" dirty="0"/>
              <a:t>(always &gt; 0)</a:t>
            </a:r>
            <a:r>
              <a:rPr lang="en-CA" sz="2400" dirty="0"/>
              <a:t>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Substitute the total cost functions with actual equations of </a:t>
            </a:r>
            <a:r>
              <a:rPr lang="en-CA" sz="2400" b="1" dirty="0"/>
              <a:t>E[E] </a:t>
            </a:r>
            <a:r>
              <a:rPr lang="en-CA" sz="2400" dirty="0"/>
              <a:t>and </a:t>
            </a:r>
            <a:r>
              <a:rPr lang="en-CA" sz="2400" b="1" dirty="0"/>
              <a:t>E[N]</a:t>
            </a:r>
            <a:r>
              <a:rPr lang="en-CA" sz="2400" dirty="0"/>
              <a:t>. On the numerator side, a lot of terms can be combined or cancelled. 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5716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/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35" name="Google Shape;1835;p38"/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 Fundamentals</a:t>
            </a:r>
            <a:endParaRPr dirty="0"/>
          </a:p>
        </p:txBody>
      </p:sp>
      <p:sp>
        <p:nvSpPr>
          <p:cNvPr id="1836" name="Google Shape;1836;p38"/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7" name="Google Shape;1837;p38"/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/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/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89E4-202C-D27C-801D-D75407AF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E22DE63E-F267-EB2E-29D2-F4AAE0D8D4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9 </a:t>
            </a:r>
            <a:r>
              <a:rPr lang="en-CA" sz="3200" dirty="0"/>
              <a:t>– Find total cost’s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07A8FBA9-209A-F47B-1822-DDF7DB208E59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201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From </a:t>
            </a:r>
            <a:r>
              <a:rPr lang="en-CA" sz="2400" dirty="0">
                <a:hlinkClick r:id="rId2" action="ppaction://hlinksldjump"/>
              </a:rPr>
              <a:t>slide 15</a:t>
            </a:r>
            <a:r>
              <a:rPr lang="en-CA" sz="2400" dirty="0"/>
              <a:t>, we already know </a:t>
            </a:r>
            <a:r>
              <a:rPr lang="en-CA" sz="2400" b="1" dirty="0"/>
              <a:t>total cost = E[E] * </a:t>
            </a:r>
            <a:r>
              <a:rPr lang="el-GR" sz="2400" b="1" dirty="0"/>
              <a:t>β</a:t>
            </a:r>
            <a:r>
              <a:rPr lang="en-CA" sz="2400" b="1" dirty="0"/>
              <a:t> + E[N]</a:t>
            </a:r>
            <a:r>
              <a:rPr lang="en-CA" sz="2400" dirty="0"/>
              <a:t>, where beta is the weight coefficient </a:t>
            </a:r>
            <a:r>
              <a:rPr lang="en-CA" sz="2400" b="1" dirty="0"/>
              <a:t>(always &gt; 0)</a:t>
            </a:r>
            <a:r>
              <a:rPr lang="en-CA" sz="2400" dirty="0"/>
              <a:t>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Considering beta as an abstract constant, then we have the total cost’s k2 derivative her: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BA0688-A618-9DE5-8A1B-4E2CA675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3516816"/>
            <a:ext cx="45434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8B4A5-5064-D918-87CA-F359955C3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79216C3-7371-F8CA-23E8-04DB21ED3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Step 9 </a:t>
            </a:r>
            <a:r>
              <a:rPr lang="en-CA" sz="3200" dirty="0"/>
              <a:t>– Find total cost’s k2 Derivatives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62940409-99E8-F6F1-FACB-95D5C1B5EDB5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238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With such k2 derivative, now we are able to find when it will be </a:t>
            </a:r>
            <a:r>
              <a:rPr lang="en-CA" sz="2400" b="1" u="sng" dirty="0"/>
              <a:t>positive</a:t>
            </a:r>
            <a:r>
              <a:rPr lang="en-CA" sz="2400" dirty="0"/>
              <a:t> (total cost is increasing), and when it will be </a:t>
            </a:r>
            <a:r>
              <a:rPr lang="en-CA" sz="2400" b="1" u="sng" dirty="0"/>
              <a:t>negative</a:t>
            </a:r>
            <a:r>
              <a:rPr lang="en-CA" sz="2400" dirty="0"/>
              <a:t> (total cost is decreasing).</a:t>
            </a:r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We can also determine the energy system’s optimal k2 values on both conditions.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79859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F43CB-4476-6E5D-A38E-F81D5F22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425428CB-3FB2-0BC4-08DB-81EE637872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420" y="445025"/>
            <a:ext cx="8412379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Formal Proof</a:t>
            </a:r>
            <a:r>
              <a:rPr lang="en-CA" sz="3200" dirty="0"/>
              <a:t> (on both sub-conditions’ solving)</a:t>
            </a:r>
            <a:endParaRPr sz="3200" dirty="0"/>
          </a:p>
        </p:txBody>
      </p:sp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07DE4F12-859C-2DAF-C891-869B6EE32E1C}"/>
              </a:ext>
            </a:extLst>
          </p:cNvPr>
          <p:cNvSpPr txBox="1">
            <a:spLocks/>
          </p:cNvSpPr>
          <p:nvPr/>
        </p:nvSpPr>
        <p:spPr>
          <a:xfrm>
            <a:off x="453483" y="1288858"/>
            <a:ext cx="8214732" cy="326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Both conditions have considered three cases independently:</a:t>
            </a:r>
          </a:p>
          <a:p>
            <a:pPr algn="l"/>
            <a:r>
              <a:rPr lang="en-CA" sz="2400" dirty="0"/>
              <a:t>1. </a:t>
            </a:r>
            <a:r>
              <a:rPr lang="el-GR" sz="2400" b="1" dirty="0"/>
              <a:t>β</a:t>
            </a:r>
            <a:r>
              <a:rPr lang="en-CA" sz="2400" dirty="0"/>
              <a:t> is a very small value, meaning only </a:t>
            </a:r>
            <a:r>
              <a:rPr lang="en-CA" sz="2400" b="1" dirty="0"/>
              <a:t>E[N] </a:t>
            </a:r>
            <a:r>
              <a:rPr lang="en-CA" sz="2400" dirty="0"/>
              <a:t>is important for determining the total cost’s values and tendencies.</a:t>
            </a:r>
          </a:p>
          <a:p>
            <a:pPr algn="l"/>
            <a:r>
              <a:rPr lang="en-US" sz="2400" dirty="0"/>
              <a:t>2. </a:t>
            </a:r>
            <a:r>
              <a:rPr lang="en-US" sz="2400" b="1" dirty="0"/>
              <a:t>β</a:t>
            </a:r>
            <a:r>
              <a:rPr lang="en-US" sz="2400" dirty="0"/>
              <a:t> is a very large value, meaning only </a:t>
            </a:r>
            <a:r>
              <a:rPr lang="en-US" sz="2400" b="1" dirty="0"/>
              <a:t>E[E] </a:t>
            </a:r>
            <a:r>
              <a:rPr lang="en-US" sz="2400" dirty="0"/>
              <a:t>is important for determining the total cost’s values and tendencies.</a:t>
            </a:r>
          </a:p>
          <a:p>
            <a:pPr algn="l"/>
            <a:r>
              <a:rPr lang="en-CA" altLang="zh-CN" sz="2400" dirty="0"/>
              <a:t>3. </a:t>
            </a:r>
            <a:r>
              <a:rPr lang="el-GR" altLang="zh-CN" sz="2400" b="1" dirty="0"/>
              <a:t>β</a:t>
            </a:r>
            <a:r>
              <a:rPr lang="en-CA" altLang="zh-CN" sz="2400" dirty="0"/>
              <a:t> is a balanced value, meaning both </a:t>
            </a:r>
            <a:r>
              <a:rPr lang="en-CA" altLang="zh-CN" sz="2400" b="1" dirty="0"/>
              <a:t>E[E] </a:t>
            </a:r>
            <a:r>
              <a:rPr lang="en-CA" altLang="zh-CN" sz="2400" dirty="0"/>
              <a:t>and </a:t>
            </a:r>
            <a:r>
              <a:rPr lang="en-CA" altLang="zh-CN" sz="2400" b="1" dirty="0"/>
              <a:t>E[N] </a:t>
            </a:r>
            <a:r>
              <a:rPr lang="en-CA" altLang="zh-CN" sz="2400" dirty="0"/>
              <a:t>are important for determining the total cost’s values and tendencies.</a:t>
            </a:r>
          </a:p>
          <a:p>
            <a:pPr algn="l"/>
            <a:endParaRPr lang="en-US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66117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E85F37B-4449-4220-7FF3-A25C0A22F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67B6B982-70C3-0DC9-E12E-A085FF1BC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E601BC0B-14B5-045C-2B72-59A91511C4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Experimental results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0F5D740A-E9D1-E21A-C150-C7BE8ED136E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162904A6-0C87-F855-5012-55B779E1B3C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2AE8F312-98F3-14D6-A88D-314875C18E34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DE3A1B01-02E2-0F09-20F5-BFFEEAEC9D65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91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83FEF-346F-09A6-F793-65E680CF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2842DD6-D286-860F-302E-A5C21C254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8F8F76-C6DF-878E-6AFD-E108596F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0" y="1174595"/>
            <a:ext cx="7486650" cy="14192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5932F0-D4EA-628F-EE5F-6D10BE470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8" y="2593820"/>
            <a:ext cx="7048453" cy="24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3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24623-B2E1-383D-2D69-3BF93E1C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A7E8B5A7-D60A-DD53-8C26-8C10B14FE5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28734-9CB5-0233-856F-DA7E1E0D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239274"/>
            <a:ext cx="84296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EF1F-D3AE-217D-57DE-B7E4B2CC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A6F7B5F-B2F7-7770-5B5F-7B117C13F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61BFBE70-C308-8625-9D68-8A211363B8AB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08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1 solution</a:t>
            </a:r>
            <a:r>
              <a:rPr lang="en-CA" sz="2400" dirty="0"/>
              <a:t>: Yes, 1 and 3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sz="2400" b="1" dirty="0"/>
              <a:t>Observations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1. Maximum k2 minimizes </a:t>
            </a:r>
            <a:r>
              <a:rPr lang="en-CA" sz="2400" b="1" dirty="0"/>
              <a:t>E[E]</a:t>
            </a:r>
            <a:r>
              <a:rPr lang="en-CA" sz="2400" dirty="0"/>
              <a:t> but maximizes </a:t>
            </a:r>
            <a:r>
              <a:rPr lang="en-CA" sz="2400" b="1" dirty="0"/>
              <a:t>E[N]</a:t>
            </a:r>
            <a:r>
              <a:rPr lang="en-CA" sz="2400" dirty="0"/>
              <a:t>, and </a:t>
            </a:r>
            <a:r>
              <a:rPr lang="en-CA" sz="2400" dirty="0" err="1"/>
              <a:t>will_turn_off</a:t>
            </a:r>
            <a:r>
              <a:rPr lang="en-CA" sz="2400" dirty="0"/>
              <a:t> = False increase </a:t>
            </a:r>
            <a:r>
              <a:rPr lang="en-CA" sz="2400" b="1" dirty="0"/>
              <a:t>E[E]</a:t>
            </a:r>
          </a:p>
          <a:p>
            <a:pPr algn="l"/>
            <a:r>
              <a:rPr lang="en-CA" sz="2400" dirty="0"/>
              <a:t>2. However, a small k1 value can lower </a:t>
            </a:r>
            <a:r>
              <a:rPr lang="en-CA" sz="2400" b="1" dirty="0"/>
              <a:t>E[N] </a:t>
            </a:r>
            <a:r>
              <a:rPr lang="en-CA" sz="2400" dirty="0"/>
              <a:t>and offset the effects of the maximum k2.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41424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C84F6-2367-FCD2-CC68-080500BA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9436420-A075-9D93-34C8-59DF5BBC79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928737CA-603E-4441-43BA-9DED43987A7E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el-GR" sz="2400" b="1" dirty="0"/>
              <a:t>λ</a:t>
            </a:r>
            <a:r>
              <a:rPr lang="en-CA" sz="2400" dirty="0"/>
              <a:t> = 0.2, </a:t>
            </a:r>
            <a:r>
              <a:rPr lang="el-GR" altLang="zh-CN" sz="2400" b="1" dirty="0"/>
              <a:t>μ</a:t>
            </a:r>
            <a:r>
              <a:rPr lang="en-CA" sz="2400" dirty="0"/>
              <a:t> = 1, </a:t>
            </a:r>
            <a:r>
              <a:rPr lang="el-GR" altLang="zh-CN" sz="2400" b="1" u="sng" dirty="0"/>
              <a:t>μ</a:t>
            </a:r>
            <a:r>
              <a:rPr lang="en-CA" altLang="zh-CN" sz="2400" b="1" dirty="0"/>
              <a:t> </a:t>
            </a:r>
            <a:r>
              <a:rPr lang="en-CA" sz="2400" dirty="0"/>
              <a:t>= 10000, </a:t>
            </a:r>
            <a:r>
              <a:rPr lang="el-GR" altLang="zh-CN" sz="2400" b="1" dirty="0"/>
              <a:t>γ</a:t>
            </a:r>
            <a:r>
              <a:rPr lang="en-CA" sz="2400" dirty="0"/>
              <a:t> = 0.5, </a:t>
            </a:r>
            <a:r>
              <a:rPr lang="el-GR" altLang="zh-CN" sz="2400" b="1" dirty="0"/>
              <a:t>α</a:t>
            </a:r>
            <a:r>
              <a:rPr lang="en-CA" sz="2400" dirty="0"/>
              <a:t> = 0.5, </a:t>
            </a:r>
            <a:r>
              <a:rPr lang="el-GR" sz="2400" b="1" dirty="0"/>
              <a:t>σ</a:t>
            </a:r>
            <a:r>
              <a:rPr lang="en-CA" sz="2400" dirty="0"/>
              <a:t> = 0.5, </a:t>
            </a:r>
            <a:r>
              <a:rPr lang="el-GR" sz="2400" b="1" dirty="0"/>
              <a:t>β</a:t>
            </a:r>
            <a:r>
              <a:rPr lang="en-CA" sz="2400" dirty="0"/>
              <a:t> = 1.</a:t>
            </a:r>
          </a:p>
          <a:p>
            <a:pPr algn="l"/>
            <a:r>
              <a:rPr lang="en-CA" sz="2400" dirty="0"/>
              <a:t> </a:t>
            </a:r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3119D-688A-0CBD-EFA0-8D408D0F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888746"/>
            <a:ext cx="6832577" cy="8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48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162BF-EA90-A750-5875-4F65D7D3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15E36BC-819E-580D-BBD8-19138D93B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00DE9E53-BBA8-223A-7B26-D104BCD3E6E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49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2 solution</a:t>
            </a:r>
            <a:r>
              <a:rPr lang="en-CA" sz="2400" dirty="0"/>
              <a:t>: Yes, 1 and 3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altLang="zh-CN" sz="2400" b="1" dirty="0"/>
              <a:t>Observations</a:t>
            </a:r>
            <a:r>
              <a:rPr lang="en-CA" altLang="zh-CN" sz="2400" dirty="0"/>
              <a:t>:</a:t>
            </a:r>
          </a:p>
          <a:p>
            <a:pPr algn="l"/>
            <a:r>
              <a:rPr lang="en-CA" altLang="zh-CN" sz="2400" dirty="0"/>
              <a:t>1. On </a:t>
            </a:r>
            <a:r>
              <a:rPr lang="en-CA" altLang="zh-CN" sz="2400" dirty="0">
                <a:hlinkClick r:id="rId2" action="ppaction://hlinksldjump"/>
              </a:rPr>
              <a:t>slide 32</a:t>
            </a:r>
            <a:r>
              <a:rPr lang="en-CA" altLang="zh-CN" sz="2400" dirty="0"/>
              <a:t> case 1 &amp; 2, the k2 derivative of total cost is continuously positive or negative, which means a non-polarized k2 value cannot exist as an optimal parameter.</a:t>
            </a:r>
          </a:p>
          <a:p>
            <a:pPr algn="l"/>
            <a:r>
              <a:rPr lang="en-CA" altLang="zh-CN" sz="2400" dirty="0"/>
              <a:t>2. However, on case 3, the k2 derivative of total cost is first negative then positive, allowing non-polarized k2 </a:t>
            </a:r>
            <a:r>
              <a:rPr lang="en-CA" altLang="zh-CN" sz="2400" dirty="0" err="1"/>
              <a:t>vals</a:t>
            </a:r>
            <a:r>
              <a:rPr lang="en-CA" altLang="zh-CN" sz="2400" dirty="0"/>
              <a:t>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34777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385DF-4F8A-362C-5103-CA06E6E52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DB88408F-D2DF-9733-DC31-4827442A8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False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D31184CB-12FD-E213-0EC3-11712489DF96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144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el-GR" altLang="zh-CN" sz="2400" b="1" dirty="0"/>
              <a:t>λ</a:t>
            </a:r>
            <a:r>
              <a:rPr lang="sv-SE" sz="2400" dirty="0"/>
              <a:t> = 0.2, </a:t>
            </a:r>
            <a:r>
              <a:rPr lang="el-GR" altLang="zh-CN" sz="2400" b="1" dirty="0"/>
              <a:t>μ</a:t>
            </a:r>
            <a:r>
              <a:rPr lang="sv-SE" sz="2400" dirty="0"/>
              <a:t> = 1, </a:t>
            </a:r>
            <a:r>
              <a:rPr lang="el-GR" altLang="zh-CN" sz="2400" b="1" u="sng" dirty="0"/>
              <a:t>μ</a:t>
            </a:r>
            <a:r>
              <a:rPr lang="el-GR" altLang="zh-CN" sz="2400" b="1" dirty="0"/>
              <a:t> </a:t>
            </a:r>
            <a:r>
              <a:rPr lang="sv-SE" sz="2400" dirty="0"/>
              <a:t>= 100, </a:t>
            </a:r>
            <a:r>
              <a:rPr lang="el-GR" altLang="zh-CN" sz="2400" b="1" dirty="0"/>
              <a:t>γ</a:t>
            </a:r>
            <a:r>
              <a:rPr lang="sv-SE" sz="2400" dirty="0"/>
              <a:t> = 0.5, </a:t>
            </a:r>
            <a:r>
              <a:rPr lang="el-GR" altLang="zh-CN" sz="2400" b="1" dirty="0"/>
              <a:t>α</a:t>
            </a:r>
            <a:r>
              <a:rPr lang="sv-SE" sz="2400" dirty="0"/>
              <a:t> = 0.5, </a:t>
            </a:r>
            <a:r>
              <a:rPr lang="el-GR" altLang="zh-CN" sz="2400" b="1" dirty="0"/>
              <a:t>σ</a:t>
            </a:r>
            <a:r>
              <a:rPr lang="sv-SE" sz="2400" dirty="0"/>
              <a:t> = 0.5, </a:t>
            </a:r>
            <a:r>
              <a:rPr lang="el-GR" altLang="zh-CN" sz="2400" b="1" dirty="0"/>
              <a:t>β</a:t>
            </a:r>
            <a:r>
              <a:rPr lang="sv-SE" sz="2400" dirty="0"/>
              <a:t> = 1.</a:t>
            </a:r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C3085C-6CD8-47DE-A4CD-2D9E2A20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987634"/>
            <a:ext cx="6465572" cy="8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4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45" name="Google Shape;1845;p39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energy system used for supplying energy to a group of energy consumer entities, all energy consumptions are in a First-In-First-Out order. </a:t>
            </a:r>
            <a:endParaRPr dirty="0"/>
          </a:p>
        </p:txBody>
      </p:sp>
      <p:sp>
        <p:nvSpPr>
          <p:cNvPr id="1846" name="Google Shape;1846;p39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e.g., power plant of an apartment, where each room requires energy supply equally.</a:t>
            </a:r>
            <a:endParaRPr dirty="0"/>
          </a:p>
        </p:txBody>
      </p:sp>
      <p:sp>
        <p:nvSpPr>
          <p:cNvPr id="1847" name="Google Shape;1847;p39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1.  Energy consumption spending </a:t>
            </a:r>
            <a:r>
              <a:rPr lang="en" b="1" dirty="0"/>
              <a:t>(More energy consumption, more cost)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2. Energy supply congestion spending </a:t>
            </a:r>
            <a:r>
              <a:rPr lang="en" b="1" dirty="0"/>
              <a:t>(More waiting supplies, most cost)</a:t>
            </a:r>
            <a:endParaRPr b="1" dirty="0"/>
          </a:p>
        </p:txBody>
      </p:sp>
      <p:sp>
        <p:nvSpPr>
          <p:cNvPr id="1848" name="Google Shape;1848;p39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systems of consumer communities</a:t>
            </a:r>
            <a:endParaRPr dirty="0"/>
          </a:p>
        </p:txBody>
      </p:sp>
      <p:sp>
        <p:nvSpPr>
          <p:cNvPr id="1849" name="Google Shape;1849;p39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 of Such energy systems</a:t>
            </a:r>
            <a:endParaRPr dirty="0"/>
          </a:p>
        </p:txBody>
      </p:sp>
      <p:sp>
        <p:nvSpPr>
          <p:cNvPr id="1850" name="Google Shape;1850;p39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parts of energy systems’ cost origins</a:t>
            </a:r>
            <a:endParaRPr dirty="0"/>
          </a:p>
        </p:txBody>
      </p:sp>
      <p:sp>
        <p:nvSpPr>
          <p:cNvPr id="1851" name="Google Shape;1851;p39"/>
          <p:cNvSpPr/>
          <p:nvPr/>
        </p:nvSpPr>
        <p:spPr>
          <a:xfrm>
            <a:off x="834425" y="13037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39"/>
          <p:cNvSpPr/>
          <p:nvPr/>
        </p:nvSpPr>
        <p:spPr>
          <a:xfrm>
            <a:off x="834425" y="250647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39"/>
          <p:cNvSpPr/>
          <p:nvPr/>
        </p:nvSpPr>
        <p:spPr>
          <a:xfrm>
            <a:off x="834425" y="37092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98B0F-98C1-05DB-0B68-8F53CB5E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836C9E48-C9A0-F43D-68D8-0AE29B7ABD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Methods to find optimal k2 values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AF4CFC7C-E1A2-F80D-94F3-07933B91D0A0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94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There are several terms in the k2 derivative of total cost, but only one term possible to change sign: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r>
              <a:rPr lang="en-CA" sz="2400" dirty="0"/>
              <a:t>So, we need to solve: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C2F99-772C-ACC8-8AFE-72977802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222810"/>
            <a:ext cx="6686550" cy="7715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E9CCC-52F9-A82D-1504-BBEB1E65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3694771"/>
            <a:ext cx="71151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25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4C38-9148-992F-4FAC-8502B21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54941B5C-E7FE-6DA0-D0B0-0261729557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A </a:t>
            </a:r>
            <a:r>
              <a:rPr lang="en-CA" sz="3200" dirty="0"/>
              <a:t>– Methods to find optimal k2 values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C36ACE-C5B7-C639-B386-E0A94BBC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1556640"/>
            <a:ext cx="7248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53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2BBF-1484-CE73-B6F4-A64C559E4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0DDBC94-7ECB-DD55-55A3-0991734869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C3C2E3-9AE3-5AC6-5FEA-E525BC53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0" y="1242597"/>
            <a:ext cx="2085975" cy="695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532A71-5470-2500-B85F-9116E6DC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497" y="1242597"/>
            <a:ext cx="5581302" cy="36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7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7DBB7-E024-9E95-79F4-BDEB3E49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D3AA463-BD0A-8F89-2BD6-B96E4D45C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0FEEE2-D834-5D9C-81CB-875293B2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42" y="1287037"/>
            <a:ext cx="2200275" cy="80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48D87A-DCF5-1246-FE69-7096947ED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17" y="1287038"/>
            <a:ext cx="5833928" cy="3032202"/>
          </a:xfrm>
          <a:prstGeom prst="rect">
            <a:avLst/>
          </a:prstGeom>
        </p:spPr>
      </p:pic>
      <p:sp>
        <p:nvSpPr>
          <p:cNvPr id="4" name="Google Shape;1844;p39">
            <a:extLst>
              <a:ext uri="{FF2B5EF4-FFF2-40B4-BE49-F238E27FC236}">
                <a16:creationId xmlns:a16="http://schemas.microsoft.com/office/drawing/2014/main" id="{ECDB249E-53C7-4A49-9159-0F095B4FE2CC}"/>
              </a:ext>
            </a:extLst>
          </p:cNvPr>
          <p:cNvSpPr txBox="1">
            <a:spLocks/>
          </p:cNvSpPr>
          <p:nvPr/>
        </p:nvSpPr>
        <p:spPr>
          <a:xfrm>
            <a:off x="2537180" y="4319240"/>
            <a:ext cx="7704000" cy="4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The denominator of E[N] is the same as E[E].</a:t>
            </a:r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60328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B5A3-FE15-CF55-D29F-727953C5F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9C794923-AF76-D9A0-6FBC-8C1B9EC64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8" name="Google Shape;1844;p39">
            <a:extLst>
              <a:ext uri="{FF2B5EF4-FFF2-40B4-BE49-F238E27FC236}">
                <a16:creationId xmlns:a16="http://schemas.microsoft.com/office/drawing/2014/main" id="{598B2986-DEA3-6A08-4A75-378026972135}"/>
              </a:ext>
            </a:extLst>
          </p:cNvPr>
          <p:cNvSpPr txBox="1">
            <a:spLocks/>
          </p:cNvSpPr>
          <p:nvPr/>
        </p:nvSpPr>
        <p:spPr>
          <a:xfrm>
            <a:off x="638223" y="1293543"/>
            <a:ext cx="7704000" cy="48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Formulas of the k2 derivative of total cost is available at:</a:t>
            </a:r>
          </a:p>
          <a:p>
            <a:pPr algn="l"/>
            <a:r>
              <a:rPr lang="en-CA" sz="2400" dirty="0"/>
              <a:t>https://www.overleaf.com/read/rpbgzbfpsktm#65aff2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810218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61379-7A68-6F62-DC7B-883D43485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FC73BD84-C4D9-7DF4-8A12-0CE7775B3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5702EEDD-AB6F-5ACC-1B02-70236C33E75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41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1 solution</a:t>
            </a:r>
            <a:r>
              <a:rPr lang="en-CA" sz="2400" dirty="0"/>
              <a:t>: Yes, 1 and 2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sz="2400" b="1" dirty="0"/>
              <a:t>Observations</a:t>
            </a:r>
            <a:r>
              <a:rPr lang="en-CA" sz="2400" dirty="0"/>
              <a:t>:</a:t>
            </a:r>
          </a:p>
          <a:p>
            <a:pPr algn="l"/>
            <a:r>
              <a:rPr lang="en-CA" sz="2400" dirty="0"/>
              <a:t>1. Selecting higher idle rates and turn-on rates trigger preferences on </a:t>
            </a:r>
            <a:r>
              <a:rPr lang="en-CA" sz="2400" dirty="0" err="1"/>
              <a:t>will_turn_off</a:t>
            </a:r>
            <a:r>
              <a:rPr lang="en-CA" sz="2400" dirty="0"/>
              <a:t> = True</a:t>
            </a:r>
          </a:p>
          <a:p>
            <a:pPr algn="l"/>
            <a:r>
              <a:rPr lang="en-CA" sz="2400" dirty="0"/>
              <a:t>2. Parameter </a:t>
            </a:r>
            <a:r>
              <a:rPr lang="el-GR" sz="2400" b="1" dirty="0"/>
              <a:t>μ</a:t>
            </a:r>
            <a:r>
              <a:rPr lang="en-CA" sz="2400" dirty="0"/>
              <a:t> and </a:t>
            </a:r>
            <a:r>
              <a:rPr lang="el-GR" sz="2400" b="1" u="sng" dirty="0"/>
              <a:t>μ</a:t>
            </a:r>
            <a:r>
              <a:rPr lang="en-CA" sz="2400" dirty="0"/>
              <a:t> are significant on determining the total cost actual values, but they are trivial in making preferences on </a:t>
            </a:r>
            <a:r>
              <a:rPr lang="en-CA" sz="2400" dirty="0" err="1"/>
              <a:t>will_turn_off</a:t>
            </a:r>
            <a:r>
              <a:rPr lang="en-CA" sz="2400" dirty="0"/>
              <a:t> options.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407230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06377-684E-F546-56E0-C83C3D8D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5FBC7BA-6C6D-2301-674F-C3C5A0E8D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B2440CF0-8B33-3732-F4F0-6A31CFE985A2}"/>
              </a:ext>
            </a:extLst>
          </p:cNvPr>
          <p:cNvSpPr txBox="1">
            <a:spLocks/>
          </p:cNvSpPr>
          <p:nvPr/>
        </p:nvSpPr>
        <p:spPr>
          <a:xfrm>
            <a:off x="886800" y="1281425"/>
            <a:ext cx="7704000" cy="135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Evidence</a:t>
            </a:r>
            <a:r>
              <a:rPr lang="en-CA" sz="2400" dirty="0"/>
              <a:t>:</a:t>
            </a:r>
          </a:p>
          <a:p>
            <a:pPr algn="l"/>
            <a:r>
              <a:rPr lang="el-GR" altLang="zh-CN" sz="2400" b="1" dirty="0"/>
              <a:t>λ</a:t>
            </a:r>
            <a:r>
              <a:rPr lang="sv-SE" altLang="zh-CN" sz="2400" dirty="0"/>
              <a:t> = 0.5, </a:t>
            </a:r>
            <a:r>
              <a:rPr lang="el-GR" altLang="zh-CN" sz="2400" b="1" dirty="0"/>
              <a:t>μ</a:t>
            </a:r>
            <a:r>
              <a:rPr lang="sv-SE" altLang="zh-CN" sz="2400" dirty="0"/>
              <a:t> = 1, </a:t>
            </a:r>
            <a:r>
              <a:rPr lang="el-GR" altLang="zh-CN" sz="2400" b="1" u="sng" dirty="0"/>
              <a:t>μ</a:t>
            </a:r>
            <a:r>
              <a:rPr lang="sv-SE" altLang="zh-CN" sz="2400" dirty="0"/>
              <a:t> = 17.5, </a:t>
            </a:r>
            <a:r>
              <a:rPr lang="el-GR" altLang="zh-CN" sz="2400" b="1" dirty="0"/>
              <a:t>γ</a:t>
            </a:r>
            <a:r>
              <a:rPr lang="sv-SE" altLang="zh-CN" sz="2400" dirty="0"/>
              <a:t> = 1.5, </a:t>
            </a:r>
            <a:r>
              <a:rPr lang="el-GR" altLang="zh-CN" sz="2400" b="1" dirty="0"/>
              <a:t>α</a:t>
            </a:r>
            <a:r>
              <a:rPr lang="sv-SE" altLang="zh-CN" sz="2400" dirty="0"/>
              <a:t> = 1.5, </a:t>
            </a:r>
            <a:r>
              <a:rPr lang="el-GR" altLang="zh-CN" sz="2400" b="1" dirty="0"/>
              <a:t>σ</a:t>
            </a:r>
            <a:r>
              <a:rPr lang="sv-SE" altLang="zh-CN" sz="2400" dirty="0"/>
              <a:t> = 0.5, </a:t>
            </a:r>
            <a:r>
              <a:rPr lang="el-GR" altLang="zh-CN" sz="2400" b="1" dirty="0"/>
              <a:t>β</a:t>
            </a:r>
            <a:r>
              <a:rPr lang="sv-SE" altLang="zh-CN" sz="2400" dirty="0"/>
              <a:t> = 500.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02CFEA-C437-3483-8190-07D58B1B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2795935"/>
            <a:ext cx="7386820" cy="10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78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0F4A9-740F-8CD1-66D6-33BF75B3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15F12C05-7DD7-43C3-01F3-D400C86B4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6D305B80-2F01-801D-58E8-D053C4718032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Problem 2 solution</a:t>
            </a:r>
            <a:r>
              <a:rPr lang="en-CA" sz="2400" dirty="0"/>
              <a:t>: Yes, 1 and 2 can co-exist in the optimal parameter group.</a:t>
            </a:r>
          </a:p>
          <a:p>
            <a:pPr algn="l"/>
            <a:endParaRPr lang="en-CA" sz="2400" dirty="0"/>
          </a:p>
          <a:p>
            <a:pPr algn="l"/>
            <a:r>
              <a:rPr lang="en-CA" altLang="zh-CN" sz="2400" b="1" dirty="0"/>
              <a:t>Observations</a:t>
            </a:r>
            <a:r>
              <a:rPr lang="en-CA" altLang="zh-CN" sz="2400" dirty="0"/>
              <a:t>:</a:t>
            </a:r>
          </a:p>
          <a:p>
            <a:pPr algn="l"/>
            <a:r>
              <a:rPr lang="en-CA" altLang="zh-CN" sz="2400" dirty="0"/>
              <a:t>1. On </a:t>
            </a:r>
            <a:r>
              <a:rPr lang="en-CA" altLang="zh-CN" sz="2400" dirty="0">
                <a:hlinkClick r:id="rId2" action="ppaction://hlinksldjump"/>
              </a:rPr>
              <a:t>slide 32</a:t>
            </a:r>
            <a:r>
              <a:rPr lang="en-CA" altLang="zh-CN" sz="2400" dirty="0"/>
              <a:t> all three cases, there exists cases allowing the non-polarized k2 value to exist as optimal.</a:t>
            </a:r>
          </a:p>
          <a:p>
            <a:pPr algn="l"/>
            <a:r>
              <a:rPr lang="en-CA" sz="2400" dirty="0"/>
              <a:t>2. To have such solutions, parameter </a:t>
            </a:r>
            <a:r>
              <a:rPr lang="el-GR" altLang="zh-CN" sz="2400" b="1" dirty="0"/>
              <a:t>λ</a:t>
            </a:r>
            <a:r>
              <a:rPr lang="en-CA" sz="2400" dirty="0"/>
              <a:t> should have a small value (</a:t>
            </a:r>
            <a:r>
              <a:rPr lang="en-CA" sz="2400" b="1" dirty="0"/>
              <a:t>lambda &lt;= 10 % of </a:t>
            </a:r>
            <a:r>
              <a:rPr lang="el-GR" sz="2400" b="1" dirty="0"/>
              <a:t>μ</a:t>
            </a:r>
            <a:r>
              <a:rPr lang="en-CA" sz="2400" dirty="0"/>
              <a:t>)</a:t>
            </a:r>
          </a:p>
          <a:p>
            <a:pPr algn="l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2923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A2D2-CE17-DA17-5D0E-E5B24884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41C26D0B-04CB-4F24-2635-7A4483F01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C3F10189-DD07-B30C-6680-14DD1E6A4EBE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1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1551F-4F41-8E92-FC8E-5587A3D5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1885950"/>
            <a:ext cx="75628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02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4B265-2FF4-012B-2D4C-9BC77FD9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B2E811CC-C5CF-9E48-CACF-DEBE89AB7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86947686-AE96-341B-744C-C2E32B3EB204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2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172F5-98F6-911E-31F0-FEBCF808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75" y="1978413"/>
            <a:ext cx="7486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40"/>
          <p:cNvSpPr txBox="1">
            <a:spLocks noGrp="1"/>
          </p:cNvSpPr>
          <p:nvPr>
            <p:ph type="title"/>
          </p:nvPr>
        </p:nvSpPr>
        <p:spPr>
          <a:xfrm>
            <a:off x="157200" y="4408650"/>
            <a:ext cx="511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Fig 1 – Sample of Energy Systems</a:t>
            </a:r>
            <a:endParaRPr sz="1800" dirty="0"/>
          </a:p>
        </p:txBody>
      </p:sp>
      <p:sp>
        <p:nvSpPr>
          <p:cNvPr id="1860" name="Google Shape;1860;p40"/>
          <p:cNvSpPr/>
          <p:nvPr/>
        </p:nvSpPr>
        <p:spPr>
          <a:xfrm rot="-5400000">
            <a:off x="352058" y="5320775"/>
            <a:ext cx="126812" cy="109387"/>
          </a:xfrm>
          <a:custGeom>
            <a:avLst/>
            <a:gdLst/>
            <a:ahLst/>
            <a:cxnLst/>
            <a:rect l="l" t="t" r="r" b="b"/>
            <a:pathLst>
              <a:path w="7736" h="6673" extrusionOk="0">
                <a:moveTo>
                  <a:pt x="1937" y="0"/>
                </a:moveTo>
                <a:lnTo>
                  <a:pt x="0" y="3304"/>
                </a:lnTo>
                <a:lnTo>
                  <a:pt x="1937" y="6672"/>
                </a:lnTo>
                <a:lnTo>
                  <a:pt x="5804" y="6672"/>
                </a:lnTo>
                <a:lnTo>
                  <a:pt x="7736" y="3304"/>
                </a:lnTo>
                <a:lnTo>
                  <a:pt x="58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9DD77D-85B9-E97A-BE3C-DD83A18C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650" y="735300"/>
            <a:ext cx="56007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79AE2-92E2-B251-7482-5AEF496FE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31260923-F1AE-E87B-FE89-E000ED32B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Case B </a:t>
            </a:r>
            <a:r>
              <a:rPr lang="en-CA" sz="3200" dirty="0"/>
              <a:t>– </a:t>
            </a:r>
            <a:r>
              <a:rPr lang="en-CA" sz="3200" dirty="0" err="1"/>
              <a:t>will_turn_off</a:t>
            </a:r>
            <a:r>
              <a:rPr lang="en-CA" sz="3200" dirty="0"/>
              <a:t> = True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05D0609-47A7-2556-9A48-A7B6A59C8EDC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b="1" dirty="0"/>
              <a:t>Case 3 Evidence:</a:t>
            </a:r>
          </a:p>
          <a:p>
            <a:pPr algn="l"/>
            <a:endParaRPr lang="en-CA" sz="2400" dirty="0"/>
          </a:p>
          <a:p>
            <a:pPr algn="l"/>
            <a:endParaRPr lang="en-CA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50F557-B877-2C93-2F16-CC6472E8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00" y="1981200"/>
            <a:ext cx="74199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8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A8CCE03F-4EAD-A822-A06D-6CFF17F4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78DE590F-AC47-0D52-A0BF-867D2371C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295FA8B8-CBCC-734F-735D-D9301E82AF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Conclusions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746779B0-FC7A-0EC4-67BA-61A5A1161C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4A20BABC-BE78-17BB-84B8-296DB50DB0B4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13A777A0-1093-7A80-C729-EC5104B8542A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6F336EA6-BBEA-9D77-D6B4-52A28CA85BF7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83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5676B-B233-B3CB-EBB7-F359BD6C0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44;p39">
            <a:extLst>
              <a:ext uri="{FF2B5EF4-FFF2-40B4-BE49-F238E27FC236}">
                <a16:creationId xmlns:a16="http://schemas.microsoft.com/office/drawing/2014/main" id="{7B902C09-F435-3DC4-4E1F-AC194760B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062" y="445025"/>
            <a:ext cx="8315737" cy="729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b="1" dirty="0"/>
              <a:t>Conclusions</a:t>
            </a:r>
            <a:endParaRPr sz="3200" dirty="0"/>
          </a:p>
        </p:txBody>
      </p:sp>
      <p:sp>
        <p:nvSpPr>
          <p:cNvPr id="2" name="Google Shape;1844;p39">
            <a:extLst>
              <a:ext uri="{FF2B5EF4-FFF2-40B4-BE49-F238E27FC236}">
                <a16:creationId xmlns:a16="http://schemas.microsoft.com/office/drawing/2014/main" id="{3B406844-A8B3-9FE4-4266-4F2E163AA196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364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Non-polarized k2 values exist on all conditions’ most cases. This means </a:t>
            </a:r>
            <a:r>
              <a:rPr lang="en-CA" sz="2400" b="1" dirty="0"/>
              <a:t>selecting polarized k2 values may not always contributes to optimal total cost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2. Interesting discoveries: although these non-polarized k2 values exist, larger k2 values don’t have a much larger total cost (</a:t>
            </a:r>
            <a:r>
              <a:rPr lang="en-CA" sz="2400" b="1" dirty="0"/>
              <a:t>their differences are negligible</a:t>
            </a:r>
            <a:r>
              <a:rPr lang="en-CA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8224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" name="Google Shape;1888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506" r="695" b="10685"/>
          <a:stretch/>
        </p:blipFill>
        <p:spPr>
          <a:xfrm>
            <a:off x="-12098" y="-9622"/>
            <a:ext cx="9144003" cy="5143501"/>
          </a:xfrm>
          <a:prstGeom prst="rect">
            <a:avLst/>
          </a:prstGeom>
        </p:spPr>
      </p:pic>
      <p:grpSp>
        <p:nvGrpSpPr>
          <p:cNvPr id="1889" name="Google Shape;1889;p44"/>
          <p:cNvGrpSpPr/>
          <p:nvPr/>
        </p:nvGrpSpPr>
        <p:grpSpPr>
          <a:xfrm>
            <a:off x="-2028666" y="1882896"/>
            <a:ext cx="5483773" cy="3423479"/>
            <a:chOff x="-2028666" y="1882896"/>
            <a:chExt cx="5483773" cy="3423479"/>
          </a:xfrm>
        </p:grpSpPr>
        <p:sp>
          <p:nvSpPr>
            <p:cNvPr id="1890" name="Google Shape;1890;p44"/>
            <p:cNvSpPr/>
            <p:nvPr/>
          </p:nvSpPr>
          <p:spPr>
            <a:xfrm rot="10800000" flipH="1">
              <a:off x="-1288409" y="1882896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4"/>
            <p:cNvSpPr/>
            <p:nvPr/>
          </p:nvSpPr>
          <p:spPr>
            <a:xfrm rot="10800000" flipH="1">
              <a:off x="-1887335" y="1882896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4"/>
            <p:cNvSpPr/>
            <p:nvPr/>
          </p:nvSpPr>
          <p:spPr>
            <a:xfrm rot="10800000" flipH="1">
              <a:off x="-1887335" y="2574013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4"/>
            <p:cNvSpPr/>
            <p:nvPr/>
          </p:nvSpPr>
          <p:spPr>
            <a:xfrm rot="10800000" flipH="1">
              <a:off x="-1288409" y="2918986"/>
              <a:ext cx="365424" cy="316265"/>
            </a:xfrm>
            <a:custGeom>
              <a:avLst/>
              <a:gdLst/>
              <a:ahLst/>
              <a:cxnLst/>
              <a:rect l="l" t="t" r="r" b="b"/>
              <a:pathLst>
                <a:path w="19030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4"/>
            <p:cNvSpPr/>
            <p:nvPr/>
          </p:nvSpPr>
          <p:spPr>
            <a:xfrm rot="10800000" flipH="1">
              <a:off x="-90557" y="3263978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4"/>
            <p:cNvSpPr/>
            <p:nvPr/>
          </p:nvSpPr>
          <p:spPr>
            <a:xfrm rot="10800000" flipH="1">
              <a:off x="807832" y="3781447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300"/>
                  </a:lnTo>
                  <a:lnTo>
                    <a:pt x="1434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4"/>
            <p:cNvSpPr/>
            <p:nvPr/>
          </p:nvSpPr>
          <p:spPr>
            <a:xfrm rot="10800000" flipH="1">
              <a:off x="-90557" y="4298916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4"/>
            <p:cNvSpPr/>
            <p:nvPr/>
          </p:nvSpPr>
          <p:spPr>
            <a:xfrm rot="10800000" flipH="1">
              <a:off x="-689483" y="4298916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4"/>
            <p:cNvSpPr/>
            <p:nvPr/>
          </p:nvSpPr>
          <p:spPr>
            <a:xfrm rot="10800000" flipH="1">
              <a:off x="-1163824" y="4064127"/>
              <a:ext cx="225207" cy="195328"/>
            </a:xfrm>
            <a:custGeom>
              <a:avLst/>
              <a:gdLst/>
              <a:ahLst/>
              <a:cxnLst/>
              <a:rect l="l" t="t" r="r" b="b"/>
              <a:pathLst>
                <a:path w="11728" h="10172" extrusionOk="0">
                  <a:moveTo>
                    <a:pt x="2935" y="1"/>
                  </a:moveTo>
                  <a:lnTo>
                    <a:pt x="0" y="5116"/>
                  </a:lnTo>
                  <a:lnTo>
                    <a:pt x="2935" y="10171"/>
                  </a:lnTo>
                  <a:lnTo>
                    <a:pt x="8798" y="10171"/>
                  </a:lnTo>
                  <a:lnTo>
                    <a:pt x="11728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4"/>
            <p:cNvSpPr/>
            <p:nvPr/>
          </p:nvSpPr>
          <p:spPr>
            <a:xfrm rot="10800000" flipH="1">
              <a:off x="-1726822" y="3692808"/>
              <a:ext cx="226474" cy="195309"/>
            </a:xfrm>
            <a:custGeom>
              <a:avLst/>
              <a:gdLst/>
              <a:ahLst/>
              <a:cxnLst/>
              <a:rect l="l" t="t" r="r" b="b"/>
              <a:pathLst>
                <a:path w="11794" h="10171" extrusionOk="0">
                  <a:moveTo>
                    <a:pt x="2935" y="0"/>
                  </a:moveTo>
                  <a:lnTo>
                    <a:pt x="1" y="5056"/>
                  </a:lnTo>
                  <a:lnTo>
                    <a:pt x="2935" y="10171"/>
                  </a:lnTo>
                  <a:lnTo>
                    <a:pt x="8859" y="10171"/>
                  </a:lnTo>
                  <a:lnTo>
                    <a:pt x="11793" y="5056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4"/>
            <p:cNvSpPr/>
            <p:nvPr/>
          </p:nvSpPr>
          <p:spPr>
            <a:xfrm rot="10800000" flipH="1">
              <a:off x="-1923263" y="3231679"/>
              <a:ext cx="148551" cy="129386"/>
            </a:xfrm>
            <a:custGeom>
              <a:avLst/>
              <a:gdLst/>
              <a:ahLst/>
              <a:cxnLst/>
              <a:rect l="l" t="t" r="r" b="b"/>
              <a:pathLst>
                <a:path w="7736" h="6738" extrusionOk="0">
                  <a:moveTo>
                    <a:pt x="1937" y="1"/>
                  </a:moveTo>
                  <a:lnTo>
                    <a:pt x="0" y="3369"/>
                  </a:lnTo>
                  <a:lnTo>
                    <a:pt x="1937" y="6738"/>
                  </a:lnTo>
                  <a:lnTo>
                    <a:pt x="5804" y="6738"/>
                  </a:lnTo>
                  <a:lnTo>
                    <a:pt x="7736" y="3369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4"/>
            <p:cNvSpPr/>
            <p:nvPr/>
          </p:nvSpPr>
          <p:spPr>
            <a:xfrm rot="10800000" flipH="1">
              <a:off x="1773314" y="4570868"/>
              <a:ext cx="147398" cy="128138"/>
            </a:xfrm>
            <a:custGeom>
              <a:avLst/>
              <a:gdLst/>
              <a:ahLst/>
              <a:cxnLst/>
              <a:rect l="l" t="t" r="r" b="b"/>
              <a:pathLst>
                <a:path w="7676" h="6673" extrusionOk="0">
                  <a:moveTo>
                    <a:pt x="1872" y="1"/>
                  </a:moveTo>
                  <a:lnTo>
                    <a:pt x="0" y="3369"/>
                  </a:lnTo>
                  <a:lnTo>
                    <a:pt x="1872" y="6673"/>
                  </a:lnTo>
                  <a:lnTo>
                    <a:pt x="5739" y="6673"/>
                  </a:lnTo>
                  <a:lnTo>
                    <a:pt x="7675" y="336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4"/>
            <p:cNvSpPr/>
            <p:nvPr/>
          </p:nvSpPr>
          <p:spPr>
            <a:xfrm rot="10800000" flipH="1">
              <a:off x="3306557" y="4667853"/>
              <a:ext cx="148551" cy="128234"/>
            </a:xfrm>
            <a:custGeom>
              <a:avLst/>
              <a:gdLst/>
              <a:ahLst/>
              <a:cxnLst/>
              <a:rect l="l" t="t" r="r" b="b"/>
              <a:pathLst>
                <a:path w="7736" h="6678" extrusionOk="0">
                  <a:moveTo>
                    <a:pt x="1937" y="1"/>
                  </a:moveTo>
                  <a:lnTo>
                    <a:pt x="0" y="3309"/>
                  </a:lnTo>
                  <a:lnTo>
                    <a:pt x="1937" y="6678"/>
                  </a:lnTo>
                  <a:lnTo>
                    <a:pt x="5804" y="6678"/>
                  </a:lnTo>
                  <a:lnTo>
                    <a:pt x="7735" y="3309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4"/>
            <p:cNvSpPr/>
            <p:nvPr/>
          </p:nvSpPr>
          <p:spPr>
            <a:xfrm rot="10800000" flipH="1">
              <a:off x="-445112" y="4853561"/>
              <a:ext cx="225207" cy="195232"/>
            </a:xfrm>
            <a:custGeom>
              <a:avLst/>
              <a:gdLst/>
              <a:ahLst/>
              <a:cxnLst/>
              <a:rect l="l" t="t" r="r" b="b"/>
              <a:pathLst>
                <a:path w="11728" h="10167" extrusionOk="0">
                  <a:moveTo>
                    <a:pt x="2935" y="1"/>
                  </a:moveTo>
                  <a:lnTo>
                    <a:pt x="0" y="5051"/>
                  </a:lnTo>
                  <a:lnTo>
                    <a:pt x="2935" y="10166"/>
                  </a:lnTo>
                  <a:lnTo>
                    <a:pt x="8798" y="1016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4"/>
            <p:cNvSpPr/>
            <p:nvPr/>
          </p:nvSpPr>
          <p:spPr>
            <a:xfrm rot="10800000" flipH="1">
              <a:off x="-1571089" y="3060335"/>
              <a:ext cx="225207" cy="194080"/>
            </a:xfrm>
            <a:custGeom>
              <a:avLst/>
              <a:gdLst/>
              <a:ahLst/>
              <a:cxnLst/>
              <a:rect l="l" t="t" r="r" b="b"/>
              <a:pathLst>
                <a:path w="11728" h="10107" extrusionOk="0">
                  <a:moveTo>
                    <a:pt x="2934" y="1"/>
                  </a:moveTo>
                  <a:lnTo>
                    <a:pt x="0" y="5051"/>
                  </a:lnTo>
                  <a:lnTo>
                    <a:pt x="2934" y="10106"/>
                  </a:lnTo>
                  <a:lnTo>
                    <a:pt x="8798" y="1010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 rot="10800000" flipH="1">
              <a:off x="2849913" y="4877473"/>
              <a:ext cx="225207" cy="195309"/>
            </a:xfrm>
            <a:custGeom>
              <a:avLst/>
              <a:gdLst/>
              <a:ahLst/>
              <a:cxnLst/>
              <a:rect l="l" t="t" r="r" b="b"/>
              <a:pathLst>
                <a:path w="11728" h="10171" extrusionOk="0">
                  <a:moveTo>
                    <a:pt x="2930" y="0"/>
                  </a:moveTo>
                  <a:lnTo>
                    <a:pt x="0" y="5115"/>
                  </a:lnTo>
                  <a:lnTo>
                    <a:pt x="2930" y="10171"/>
                  </a:lnTo>
                  <a:lnTo>
                    <a:pt x="8793" y="10171"/>
                  </a:lnTo>
                  <a:lnTo>
                    <a:pt x="11728" y="5115"/>
                  </a:lnTo>
                  <a:lnTo>
                    <a:pt x="8793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 rot="10800000" flipH="1">
              <a:off x="1931427" y="5014075"/>
              <a:ext cx="226455" cy="195232"/>
            </a:xfrm>
            <a:custGeom>
              <a:avLst/>
              <a:gdLst/>
              <a:ahLst/>
              <a:cxnLst/>
              <a:rect l="l" t="t" r="r" b="b"/>
              <a:pathLst>
                <a:path w="11793" h="10167" extrusionOk="0">
                  <a:moveTo>
                    <a:pt x="2934" y="1"/>
                  </a:moveTo>
                  <a:lnTo>
                    <a:pt x="0" y="5116"/>
                  </a:lnTo>
                  <a:lnTo>
                    <a:pt x="2934" y="10166"/>
                  </a:lnTo>
                  <a:lnTo>
                    <a:pt x="8798" y="10166"/>
                  </a:lnTo>
                  <a:lnTo>
                    <a:pt x="11792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4"/>
            <p:cNvSpPr/>
            <p:nvPr/>
          </p:nvSpPr>
          <p:spPr>
            <a:xfrm rot="10800000" flipH="1">
              <a:off x="445014" y="2474097"/>
              <a:ext cx="225207" cy="195328"/>
            </a:xfrm>
            <a:custGeom>
              <a:avLst/>
              <a:gdLst/>
              <a:ahLst/>
              <a:cxnLst/>
              <a:rect l="l" t="t" r="r" b="b"/>
              <a:pathLst>
                <a:path w="11728" h="10172" extrusionOk="0">
                  <a:moveTo>
                    <a:pt x="2930" y="1"/>
                  </a:moveTo>
                  <a:lnTo>
                    <a:pt x="0" y="5056"/>
                  </a:lnTo>
                  <a:lnTo>
                    <a:pt x="2930" y="10171"/>
                  </a:lnTo>
                  <a:lnTo>
                    <a:pt x="8793" y="10171"/>
                  </a:lnTo>
                  <a:lnTo>
                    <a:pt x="11728" y="5056"/>
                  </a:lnTo>
                  <a:lnTo>
                    <a:pt x="8793" y="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 rot="10800000" flipH="1">
              <a:off x="-1058421" y="4537334"/>
              <a:ext cx="226474" cy="195213"/>
            </a:xfrm>
            <a:custGeom>
              <a:avLst/>
              <a:gdLst/>
              <a:ahLst/>
              <a:cxnLst/>
              <a:rect l="l" t="t" r="r" b="b"/>
              <a:pathLst>
                <a:path w="11794" h="10166" extrusionOk="0">
                  <a:moveTo>
                    <a:pt x="2935" y="0"/>
                  </a:moveTo>
                  <a:lnTo>
                    <a:pt x="1" y="5115"/>
                  </a:lnTo>
                  <a:lnTo>
                    <a:pt x="2935" y="10166"/>
                  </a:lnTo>
                  <a:lnTo>
                    <a:pt x="8799" y="10166"/>
                  </a:lnTo>
                  <a:lnTo>
                    <a:pt x="11793" y="5115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 rot="10800000" flipH="1">
              <a:off x="-2028666" y="2305696"/>
              <a:ext cx="225207" cy="195309"/>
            </a:xfrm>
            <a:custGeom>
              <a:avLst/>
              <a:gdLst/>
              <a:ahLst/>
              <a:cxnLst/>
              <a:rect l="l" t="t" r="r" b="b"/>
              <a:pathLst>
                <a:path w="11728" h="10171" extrusionOk="0">
                  <a:moveTo>
                    <a:pt x="2934" y="0"/>
                  </a:moveTo>
                  <a:lnTo>
                    <a:pt x="0" y="5115"/>
                  </a:lnTo>
                  <a:lnTo>
                    <a:pt x="2934" y="10171"/>
                  </a:lnTo>
                  <a:lnTo>
                    <a:pt x="8798" y="10171"/>
                  </a:lnTo>
                  <a:lnTo>
                    <a:pt x="11727" y="5115"/>
                  </a:lnTo>
                  <a:lnTo>
                    <a:pt x="879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 rot="10800000" flipH="1">
              <a:off x="2354305" y="4677435"/>
              <a:ext cx="225226" cy="195309"/>
            </a:xfrm>
            <a:custGeom>
              <a:avLst/>
              <a:gdLst/>
              <a:ahLst/>
              <a:cxnLst/>
              <a:rect l="l" t="t" r="r" b="b"/>
              <a:pathLst>
                <a:path w="11729" h="10171" extrusionOk="0">
                  <a:moveTo>
                    <a:pt x="2930" y="0"/>
                  </a:moveTo>
                  <a:lnTo>
                    <a:pt x="1" y="5055"/>
                  </a:lnTo>
                  <a:lnTo>
                    <a:pt x="2930" y="10171"/>
                  </a:lnTo>
                  <a:lnTo>
                    <a:pt x="8794" y="10171"/>
                  </a:lnTo>
                  <a:lnTo>
                    <a:pt x="11728" y="5055"/>
                  </a:lnTo>
                  <a:lnTo>
                    <a:pt x="8794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 rot="10800000" flipH="1">
              <a:off x="1406758" y="4816385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 rot="10800000" flipH="1">
              <a:off x="-689483" y="1882896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 rot="10800000" flipH="1">
              <a:off x="-988946" y="2400365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 rot="10800000" flipH="1">
              <a:off x="-1288409" y="2227888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 rot="10800000" flipH="1">
              <a:off x="-1587872" y="2400365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2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 rot="10800000" flipH="1">
              <a:off x="208906" y="274650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 rot="10800000" flipH="1">
              <a:off x="-390020" y="3091482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 rot="10800000" flipH="1">
              <a:off x="508369" y="3263978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 rot="10800000" flipH="1">
              <a:off x="-1288409" y="3263978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 rot="10800000" flipH="1">
              <a:off x="-390020" y="3781447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 rot="10800000" flipH="1">
              <a:off x="508369" y="3953924"/>
              <a:ext cx="366557" cy="317513"/>
            </a:xfrm>
            <a:custGeom>
              <a:avLst/>
              <a:gdLst/>
              <a:ahLst/>
              <a:cxnLst/>
              <a:rect l="l" t="t" r="r" b="b"/>
              <a:pathLst>
                <a:path w="19089" h="16535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 rot="10800000" flipH="1">
              <a:off x="208906" y="4471412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 rot="10800000" flipH="1">
              <a:off x="807832" y="4816385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 rot="10800000" flipH="1">
              <a:off x="-90557" y="499012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 rot="10800000" flipH="1">
              <a:off x="-988946" y="2055392"/>
              <a:ext cx="365424" cy="317398"/>
            </a:xfrm>
            <a:custGeom>
              <a:avLst/>
              <a:gdLst/>
              <a:ahLst/>
              <a:cxnLst/>
              <a:rect l="l" t="t" r="r" b="b"/>
              <a:pathLst>
                <a:path w="19030" h="1652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 rot="10800000" flipH="1">
              <a:off x="-390020" y="2400365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28"/>
                  </a:lnTo>
                  <a:lnTo>
                    <a:pt x="14288" y="16528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 rot="10800000" flipH="1">
              <a:off x="-988946" y="2746509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 rot="10800000" flipH="1">
              <a:off x="-90557" y="2918986"/>
              <a:ext cx="366557" cy="316265"/>
            </a:xfrm>
            <a:custGeom>
              <a:avLst/>
              <a:gdLst/>
              <a:ahLst/>
              <a:cxnLst/>
              <a:rect l="l" t="t" r="r" b="b"/>
              <a:pathLst>
                <a:path w="19089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 rot="10800000" flipH="1">
              <a:off x="-90557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 rot="10800000" flipH="1">
              <a:off x="508369" y="4990129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 rot="10800000" flipH="1">
              <a:off x="-689483" y="2227888"/>
              <a:ext cx="366576" cy="317398"/>
            </a:xfrm>
            <a:custGeom>
              <a:avLst/>
              <a:gdLst/>
              <a:ahLst/>
              <a:cxnLst/>
              <a:rect l="l" t="t" r="r" b="b"/>
              <a:pathLst>
                <a:path w="19090" h="1652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529"/>
                  </a:lnTo>
                  <a:lnTo>
                    <a:pt x="14288" y="1652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 rot="10800000" flipH="1">
              <a:off x="-390020" y="2746509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 rot="10800000" flipH="1">
              <a:off x="-1288409" y="2574013"/>
              <a:ext cx="365424" cy="316246"/>
            </a:xfrm>
            <a:custGeom>
              <a:avLst/>
              <a:gdLst/>
              <a:ahLst/>
              <a:cxnLst/>
              <a:rect l="l" t="t" r="r" b="b"/>
              <a:pathLst>
                <a:path w="19030" h="16469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2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 rot="10800000" flipH="1">
              <a:off x="208906" y="3091482"/>
              <a:ext cx="366557" cy="316246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469"/>
                  </a:lnTo>
                  <a:lnTo>
                    <a:pt x="14288" y="16469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 rot="10800000" flipH="1">
              <a:off x="-689483" y="2918986"/>
              <a:ext cx="366576" cy="316265"/>
            </a:xfrm>
            <a:custGeom>
              <a:avLst/>
              <a:gdLst/>
              <a:ahLst/>
              <a:cxnLst/>
              <a:rect l="l" t="t" r="r" b="b"/>
              <a:pathLst>
                <a:path w="19090" h="16470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 rot="10800000" flipH="1">
              <a:off x="208906" y="3436455"/>
              <a:ext cx="366557" cy="317513"/>
            </a:xfrm>
            <a:custGeom>
              <a:avLst/>
              <a:gdLst/>
              <a:ahLst/>
              <a:cxnLst/>
              <a:rect l="l" t="t" r="r" b="b"/>
              <a:pathLst>
                <a:path w="19089" h="16535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 rot="10800000" flipH="1">
              <a:off x="-390020" y="3436455"/>
              <a:ext cx="366576" cy="317513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 rot="10800000" flipH="1">
              <a:off x="-689483" y="3263978"/>
              <a:ext cx="366576" cy="316246"/>
            </a:xfrm>
            <a:custGeom>
              <a:avLst/>
              <a:gdLst/>
              <a:ahLst/>
              <a:cxnLst/>
              <a:rect l="l" t="t" r="r" b="b"/>
              <a:pathLst>
                <a:path w="19090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 rot="10800000" flipH="1">
              <a:off x="-988946" y="3436455"/>
              <a:ext cx="365424" cy="317513"/>
            </a:xfrm>
            <a:custGeom>
              <a:avLst/>
              <a:gdLst/>
              <a:ahLst/>
              <a:cxnLst/>
              <a:rect l="l" t="t" r="r" b="b"/>
              <a:pathLst>
                <a:path w="1903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2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 rot="10800000" flipH="1">
              <a:off x="508369" y="3608951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99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 rot="10800000" flipH="1">
              <a:off x="208906" y="3781447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300"/>
                  </a:lnTo>
                  <a:lnTo>
                    <a:pt x="4806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 rot="10800000" flipH="1">
              <a:off x="-90557" y="3608951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99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 rot="10800000" flipH="1">
              <a:off x="208906" y="4126420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 rot="10800000" flipH="1">
              <a:off x="-390020" y="4126420"/>
              <a:ext cx="366576" cy="317494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 rot="10800000" flipH="1">
              <a:off x="-689483" y="3953924"/>
              <a:ext cx="366576" cy="317513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 rot="10800000" flipH="1">
              <a:off x="807832" y="4471412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1"/>
                  </a:moveTo>
                  <a:lnTo>
                    <a:pt x="1" y="8235"/>
                  </a:lnTo>
                  <a:lnTo>
                    <a:pt x="4806" y="16534"/>
                  </a:lnTo>
                  <a:lnTo>
                    <a:pt x="14348" y="16534"/>
                  </a:lnTo>
                  <a:lnTo>
                    <a:pt x="19089" y="8235"/>
                  </a:lnTo>
                  <a:lnTo>
                    <a:pt x="1434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 rot="10800000" flipH="1">
              <a:off x="1107295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348" y="16533"/>
                  </a:lnTo>
                  <a:lnTo>
                    <a:pt x="19089" y="8234"/>
                  </a:lnTo>
                  <a:lnTo>
                    <a:pt x="1434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 rot="10800000" flipH="1">
              <a:off x="508369" y="4643889"/>
              <a:ext cx="366557" cy="317494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806" y="0"/>
                  </a:moveTo>
                  <a:lnTo>
                    <a:pt x="1" y="8234"/>
                  </a:lnTo>
                  <a:lnTo>
                    <a:pt x="4806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9" name="Google Shape;1949;p44"/>
          <p:cNvSpPr txBox="1">
            <a:spLocks noGrp="1"/>
          </p:cNvSpPr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End of Presentation</a:t>
            </a:r>
            <a:endParaRPr b="1" dirty="0"/>
          </a:p>
        </p:txBody>
      </p:sp>
      <p:pic>
        <p:nvPicPr>
          <p:cNvPr id="1950" name="Google Shape;1950;p44"/>
          <p:cNvPicPr preferRelativeResize="0"/>
          <p:nvPr/>
        </p:nvPicPr>
        <p:blipFill rotWithShape="1">
          <a:blip r:embed="rId4">
            <a:alphaModFix/>
          </a:blip>
          <a:srcRect t="12371" b="17294"/>
          <a:stretch/>
        </p:blipFill>
        <p:spPr>
          <a:xfrm rot="-7019533">
            <a:off x="7205990" y="454613"/>
            <a:ext cx="2230245" cy="156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>
          <a:extLst>
            <a:ext uri="{FF2B5EF4-FFF2-40B4-BE49-F238E27FC236}">
              <a16:creationId xmlns:a16="http://schemas.microsoft.com/office/drawing/2014/main" id="{7E3E8E0E-F8A9-2FD4-FA85-3127B97C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9">
            <a:extLst>
              <a:ext uri="{FF2B5EF4-FFF2-40B4-BE49-F238E27FC236}">
                <a16:creationId xmlns:a16="http://schemas.microsoft.com/office/drawing/2014/main" id="{C15077BF-1295-8569-A166-E097C4EE2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Engineer’s Parallel Goals</a:t>
            </a:r>
            <a:endParaRPr b="1" dirty="0"/>
          </a:p>
        </p:txBody>
      </p:sp>
      <p:sp>
        <p:nvSpPr>
          <p:cNvPr id="1848" name="Google Shape;1848;p39">
            <a:extLst>
              <a:ext uri="{FF2B5EF4-FFF2-40B4-BE49-F238E27FC236}">
                <a16:creationId xmlns:a16="http://schemas.microsoft.com/office/drawing/2014/main" id="{A5B8DC55-A4C0-DFE2-A02B-6143C75CF05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96975" y="1644313"/>
            <a:ext cx="7412400" cy="808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Goal 1</a:t>
            </a:r>
            <a:r>
              <a:rPr lang="en" sz="3600" dirty="0"/>
              <a:t>: To minimize energy consumption</a:t>
            </a:r>
            <a:endParaRPr sz="3600" dirty="0"/>
          </a:p>
        </p:txBody>
      </p:sp>
      <p:sp>
        <p:nvSpPr>
          <p:cNvPr id="1849" name="Google Shape;1849;p39">
            <a:extLst>
              <a:ext uri="{FF2B5EF4-FFF2-40B4-BE49-F238E27FC236}">
                <a16:creationId xmlns:a16="http://schemas.microsoft.com/office/drawing/2014/main" id="{F5FD5CA7-6C5E-006E-D25E-46BB8DE8233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96975" y="3128838"/>
            <a:ext cx="7412400" cy="803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Goal 2</a:t>
            </a:r>
            <a:r>
              <a:rPr lang="en" sz="3600" dirty="0"/>
              <a:t>: To minimize waiting</a:t>
            </a:r>
            <a:endParaRPr sz="3600" dirty="0"/>
          </a:p>
        </p:txBody>
      </p:sp>
      <p:sp>
        <p:nvSpPr>
          <p:cNvPr id="1851" name="Google Shape;1851;p39">
            <a:extLst>
              <a:ext uri="{FF2B5EF4-FFF2-40B4-BE49-F238E27FC236}">
                <a16:creationId xmlns:a16="http://schemas.microsoft.com/office/drawing/2014/main" id="{F453122E-98D5-DE57-333A-AD3D6B437B4A}"/>
              </a:ext>
            </a:extLst>
          </p:cNvPr>
          <p:cNvSpPr/>
          <p:nvPr/>
        </p:nvSpPr>
        <p:spPr>
          <a:xfrm>
            <a:off x="834425" y="1303725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39">
            <a:extLst>
              <a:ext uri="{FF2B5EF4-FFF2-40B4-BE49-F238E27FC236}">
                <a16:creationId xmlns:a16="http://schemas.microsoft.com/office/drawing/2014/main" id="{E6FB1EE4-ECC6-63CD-967D-69F6C3C58965}"/>
              </a:ext>
            </a:extLst>
          </p:cNvPr>
          <p:cNvSpPr/>
          <p:nvPr/>
        </p:nvSpPr>
        <p:spPr>
          <a:xfrm>
            <a:off x="834425" y="3128838"/>
            <a:ext cx="29100" cy="75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1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>
          <a:extLst>
            <a:ext uri="{FF2B5EF4-FFF2-40B4-BE49-F238E27FC236}">
              <a16:creationId xmlns:a16="http://schemas.microsoft.com/office/drawing/2014/main" id="{68365421-B876-6333-BDF4-CFC76C491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38">
            <a:extLst>
              <a:ext uri="{FF2B5EF4-FFF2-40B4-BE49-F238E27FC236}">
                <a16:creationId xmlns:a16="http://schemas.microsoft.com/office/drawing/2014/main" id="{8E698234-C998-3572-3EC4-FD5CA6F76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415" y="2307325"/>
            <a:ext cx="7895063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Environment</a:t>
            </a:r>
            <a:endParaRPr dirty="0"/>
          </a:p>
        </p:txBody>
      </p:sp>
      <p:sp>
        <p:nvSpPr>
          <p:cNvPr id="1835" name="Google Shape;1835;p38">
            <a:extLst>
              <a:ext uri="{FF2B5EF4-FFF2-40B4-BE49-F238E27FC236}">
                <a16:creationId xmlns:a16="http://schemas.microsoft.com/office/drawing/2014/main" id="{B66E6088-8C12-9E64-70DC-618BEDC2189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System Concrete Problems’ Settings</a:t>
            </a:r>
            <a:endParaRPr dirty="0"/>
          </a:p>
        </p:txBody>
      </p:sp>
      <p:sp>
        <p:nvSpPr>
          <p:cNvPr id="1836" name="Google Shape;1836;p38">
            <a:extLst>
              <a:ext uri="{FF2B5EF4-FFF2-40B4-BE49-F238E27FC236}">
                <a16:creationId xmlns:a16="http://schemas.microsoft.com/office/drawing/2014/main" id="{697DA57F-30C8-C4F0-B10E-62C2870E86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37" name="Google Shape;1837;p38">
            <a:extLst>
              <a:ext uri="{FF2B5EF4-FFF2-40B4-BE49-F238E27FC236}">
                <a16:creationId xmlns:a16="http://schemas.microsoft.com/office/drawing/2014/main" id="{B8A56CAE-ED36-52D6-56B8-0804E79CE14B}"/>
              </a:ext>
            </a:extLst>
          </p:cNvPr>
          <p:cNvSpPr/>
          <p:nvPr/>
        </p:nvSpPr>
        <p:spPr>
          <a:xfrm rot="10800000" flipH="1">
            <a:off x="2790317" y="5190104"/>
            <a:ext cx="148570" cy="128253"/>
          </a:xfrm>
          <a:custGeom>
            <a:avLst/>
            <a:gdLst/>
            <a:ahLst/>
            <a:cxnLst/>
            <a:rect l="l" t="t" r="r" b="b"/>
            <a:pathLst>
              <a:path w="7737" h="6679" extrusionOk="0">
                <a:moveTo>
                  <a:pt x="1932" y="1"/>
                </a:moveTo>
                <a:lnTo>
                  <a:pt x="1" y="3369"/>
                </a:lnTo>
                <a:lnTo>
                  <a:pt x="1932" y="6678"/>
                </a:lnTo>
                <a:lnTo>
                  <a:pt x="5800" y="6678"/>
                </a:lnTo>
                <a:lnTo>
                  <a:pt x="7736" y="3369"/>
                </a:lnTo>
                <a:lnTo>
                  <a:pt x="5800" y="1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8">
            <a:extLst>
              <a:ext uri="{FF2B5EF4-FFF2-40B4-BE49-F238E27FC236}">
                <a16:creationId xmlns:a16="http://schemas.microsoft.com/office/drawing/2014/main" id="{F3E764EC-997A-3918-7466-935998C55AEF}"/>
              </a:ext>
            </a:extLst>
          </p:cNvPr>
          <p:cNvSpPr/>
          <p:nvPr/>
        </p:nvSpPr>
        <p:spPr>
          <a:xfrm rot="10800000" flipH="1">
            <a:off x="208906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288" y="16468"/>
                </a:lnTo>
                <a:lnTo>
                  <a:pt x="19089" y="8234"/>
                </a:lnTo>
                <a:lnTo>
                  <a:pt x="14288" y="0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8">
            <a:extLst>
              <a:ext uri="{FF2B5EF4-FFF2-40B4-BE49-F238E27FC236}">
                <a16:creationId xmlns:a16="http://schemas.microsoft.com/office/drawing/2014/main" id="{2DD757ED-55D2-C1AD-79D2-8B95CF17DDFD}"/>
              </a:ext>
            </a:extLst>
          </p:cNvPr>
          <p:cNvSpPr/>
          <p:nvPr/>
        </p:nvSpPr>
        <p:spPr>
          <a:xfrm rot="10800000" flipH="1">
            <a:off x="807832" y="5162606"/>
            <a:ext cx="366557" cy="316246"/>
          </a:xfrm>
          <a:custGeom>
            <a:avLst/>
            <a:gdLst/>
            <a:ahLst/>
            <a:cxnLst/>
            <a:rect l="l" t="t" r="r" b="b"/>
            <a:pathLst>
              <a:path w="19089" h="16469" extrusionOk="0">
                <a:moveTo>
                  <a:pt x="4806" y="0"/>
                </a:moveTo>
                <a:lnTo>
                  <a:pt x="1" y="8234"/>
                </a:lnTo>
                <a:lnTo>
                  <a:pt x="4806" y="16468"/>
                </a:lnTo>
                <a:lnTo>
                  <a:pt x="14348" y="16468"/>
                </a:lnTo>
                <a:lnTo>
                  <a:pt x="19089" y="8234"/>
                </a:lnTo>
                <a:lnTo>
                  <a:pt x="14348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27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874965AA-F5B1-624D-3328-2C74F2392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0A3F037A-7412-C169-7255-33F8C4CCECC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53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1. The energy system is a </a:t>
            </a:r>
            <a:r>
              <a:rPr lang="en-CA" sz="2400" b="1" u="sng" dirty="0"/>
              <a:t>continuous time Markov chain (CTMC)</a:t>
            </a:r>
            <a:r>
              <a:rPr lang="en-CA" sz="2400" dirty="0"/>
              <a:t>, where job arrivals follow a Poisson distribution, whose parameter is a constant.</a:t>
            </a:r>
          </a:p>
          <a:p>
            <a:pPr algn="l"/>
            <a:r>
              <a:rPr lang="en-CA" sz="2400" dirty="0"/>
              <a:t>2. The energy system will not service the arrived jobs </a:t>
            </a:r>
            <a:r>
              <a:rPr lang="en-CA" sz="2400" b="1" dirty="0"/>
              <a:t>(that is, when the server is OFF) </a:t>
            </a:r>
            <a:r>
              <a:rPr lang="en-CA" sz="2400" dirty="0"/>
              <a:t>until the waiting job amount reaches k1, where k1 &gt;= 1. Then the system will turn on with </a:t>
            </a:r>
            <a:r>
              <a:rPr lang="el-GR" altLang="zh-CN" sz="2400" b="1" i="0" dirty="0">
                <a:solidFill>
                  <a:srgbClr val="1F1F1F"/>
                </a:solidFill>
                <a:effectLst/>
                <a:latin typeface="Google Sans"/>
              </a:rPr>
              <a:t>γ</a:t>
            </a:r>
            <a:r>
              <a:rPr lang="en-CA" sz="2400" dirty="0"/>
              <a:t> (the turn-on rate).</a:t>
            </a:r>
          </a:p>
          <a:p>
            <a:pPr algn="l"/>
            <a:r>
              <a:rPr lang="en-CA" sz="2400" dirty="0"/>
              <a:t>3. When the waiting job amount &lt; k2, the system uses the normal processing rate (</a:t>
            </a:r>
            <a:r>
              <a:rPr lang="el-GR" sz="2400" b="1" dirty="0"/>
              <a:t>μ</a:t>
            </a:r>
            <a:r>
              <a:rPr lang="en-CA" sz="2400" dirty="0"/>
              <a:t>), otherwise when it &gt;= k2, the system will use the enhanced process rate (</a:t>
            </a:r>
            <a:r>
              <a:rPr lang="el-GR" sz="2400" b="1" u="sng" dirty="0"/>
              <a:t>μ</a:t>
            </a:r>
            <a:r>
              <a:rPr lang="en-CA" sz="2400" dirty="0"/>
              <a:t>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>
          <a:extLst>
            <a:ext uri="{FF2B5EF4-FFF2-40B4-BE49-F238E27FC236}">
              <a16:creationId xmlns:a16="http://schemas.microsoft.com/office/drawing/2014/main" id="{BE6DF0FD-FFBC-81D2-80B8-50CC7CE0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44;p39">
            <a:extLst>
              <a:ext uri="{FF2B5EF4-FFF2-40B4-BE49-F238E27FC236}">
                <a16:creationId xmlns:a16="http://schemas.microsoft.com/office/drawing/2014/main" id="{99E267E1-F50F-F984-F6EC-FBDEA110EC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On usual cases:</a:t>
            </a:r>
            <a:endParaRPr sz="4000" dirty="0"/>
          </a:p>
        </p:txBody>
      </p:sp>
      <p:sp>
        <p:nvSpPr>
          <p:cNvPr id="7" name="Google Shape;1844;p39">
            <a:extLst>
              <a:ext uri="{FF2B5EF4-FFF2-40B4-BE49-F238E27FC236}">
                <a16:creationId xmlns:a16="http://schemas.microsoft.com/office/drawing/2014/main" id="{476264A2-2D22-DDBA-D05C-8068AD484F97}"/>
              </a:ext>
            </a:extLst>
          </p:cNvPr>
          <p:cNvSpPr txBox="1">
            <a:spLocks/>
          </p:cNvSpPr>
          <p:nvPr/>
        </p:nvSpPr>
        <p:spPr>
          <a:xfrm>
            <a:off x="886800" y="1281424"/>
            <a:ext cx="7704000" cy="313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60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chivo SemiBold"/>
              <a:buNone/>
              <a:defRPr sz="9600" b="0" i="0" u="none" strike="noStrike" cap="none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pPr algn="l"/>
            <a:r>
              <a:rPr lang="en-CA" sz="2400" dirty="0"/>
              <a:t>4. In order to make the whole system under stable and expected performance, </a:t>
            </a:r>
            <a:r>
              <a:rPr lang="el-GR" sz="2400" b="1" dirty="0"/>
              <a:t>λ</a:t>
            </a:r>
            <a:r>
              <a:rPr lang="en-CA" sz="2400" dirty="0"/>
              <a:t> &lt; </a:t>
            </a:r>
            <a:r>
              <a:rPr lang="el-GR" sz="2400" b="1" dirty="0"/>
              <a:t>μ</a:t>
            </a:r>
            <a:r>
              <a:rPr lang="en-CA" sz="2400" dirty="0"/>
              <a:t> &lt; </a:t>
            </a:r>
            <a:r>
              <a:rPr lang="el-GR" sz="2400" b="1" u="sng" dirty="0"/>
              <a:t>μ</a:t>
            </a:r>
            <a:r>
              <a:rPr lang="en-CA" sz="2400" dirty="0"/>
              <a:t>.</a:t>
            </a:r>
          </a:p>
          <a:p>
            <a:pPr algn="l"/>
            <a:r>
              <a:rPr lang="en-CA" sz="2400" dirty="0"/>
              <a:t>5. </a:t>
            </a:r>
            <a:r>
              <a:rPr lang="el-GR" sz="2400" b="1" dirty="0"/>
              <a:t>α</a:t>
            </a:r>
            <a:r>
              <a:rPr lang="en-CA" sz="2400" dirty="0"/>
              <a:t> is the idle rate of the energy system, available on 1 of 2 conditions. (</a:t>
            </a:r>
            <a:r>
              <a:rPr lang="en-CA" sz="2400" b="1" dirty="0"/>
              <a:t>Mentioned on slide 11</a:t>
            </a:r>
            <a:r>
              <a:rPr lang="en-CA" sz="2400" dirty="0"/>
              <a:t>)</a:t>
            </a:r>
          </a:p>
          <a:p>
            <a:pPr algn="l"/>
            <a:r>
              <a:rPr lang="en-CA" sz="2400" dirty="0"/>
              <a:t>6. </a:t>
            </a:r>
            <a:r>
              <a:rPr lang="en-CA" altLang="zh-CN" sz="2400" dirty="0"/>
              <a:t>Remember </a:t>
            </a:r>
            <a:r>
              <a:rPr lang="el-GR" altLang="zh-CN" sz="2400" b="1" dirty="0"/>
              <a:t>γ</a:t>
            </a:r>
            <a:r>
              <a:rPr lang="en-CA" altLang="zh-CN" sz="2400" dirty="0"/>
              <a:t> (the turning-on rate) and </a:t>
            </a:r>
            <a:r>
              <a:rPr lang="el-GR" altLang="zh-CN" sz="2400" b="1" dirty="0"/>
              <a:t>α</a:t>
            </a:r>
            <a:r>
              <a:rPr lang="en-CA" altLang="zh-CN" sz="2400" dirty="0"/>
              <a:t> (the idle rate) also exist, both are greater than 0.</a:t>
            </a:r>
          </a:p>
          <a:p>
            <a:pPr algn="l"/>
            <a:r>
              <a:rPr lang="en-CA" altLang="zh-CN" sz="2400" dirty="0"/>
              <a:t>7. </a:t>
            </a:r>
            <a:r>
              <a:rPr lang="en-CA" altLang="zh-CN" sz="2400" dirty="0" err="1"/>
              <a:t>will_turn_off</a:t>
            </a:r>
            <a:r>
              <a:rPr lang="en-CA" altLang="zh-CN" sz="2400" dirty="0"/>
              <a:t> represents the ability to turn off. If it is true, then </a:t>
            </a:r>
            <a:r>
              <a:rPr lang="el-GR" altLang="zh-CN" sz="2400" b="1" dirty="0"/>
              <a:t>α</a:t>
            </a:r>
            <a:r>
              <a:rPr lang="en-CA" altLang="zh-CN" sz="2400" dirty="0"/>
              <a:t> &gt; 0, or it is 0. -&gt; (the system cannot turn off)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79100745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2555</Words>
  <Application>Microsoft Office PowerPoint</Application>
  <PresentationFormat>全屏显示(16:9)</PresentationFormat>
  <Paragraphs>225</Paragraphs>
  <Slides>53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Google Sans</vt:lpstr>
      <vt:lpstr>Manrope</vt:lpstr>
      <vt:lpstr>Archivo SemiBold</vt:lpstr>
      <vt:lpstr>Manrope Medium</vt:lpstr>
      <vt:lpstr>Archivo</vt:lpstr>
      <vt:lpstr>Arial</vt:lpstr>
      <vt:lpstr>Nunito</vt:lpstr>
      <vt:lpstr>Archivo ExtraBold</vt:lpstr>
      <vt:lpstr>Scientific Research Thesis Defense by Slidesgo</vt:lpstr>
      <vt:lpstr>Stochastic Energy Systems with Mechanism Choices </vt:lpstr>
      <vt:lpstr>Table of contents</vt:lpstr>
      <vt:lpstr>Introduction</vt:lpstr>
      <vt:lpstr>Background</vt:lpstr>
      <vt:lpstr>Fig 1 – Sample of Energy Systems</vt:lpstr>
      <vt:lpstr>Engineer’s Parallel Goals</vt:lpstr>
      <vt:lpstr>Problem Environment</vt:lpstr>
      <vt:lpstr>On usual cases:</vt:lpstr>
      <vt:lpstr>On usual cases:</vt:lpstr>
      <vt:lpstr>On usual cases:</vt:lpstr>
      <vt:lpstr>will_turn_off determines distinctions</vt:lpstr>
      <vt:lpstr>PowerPoint 演示文稿</vt:lpstr>
      <vt:lpstr>PowerPoint 演示文稿</vt:lpstr>
      <vt:lpstr>Power Consumption and Total Cost</vt:lpstr>
      <vt:lpstr>Total Cost</vt:lpstr>
      <vt:lpstr>Objectives</vt:lpstr>
      <vt:lpstr>Solved Question 1</vt:lpstr>
      <vt:lpstr>Solved Question 2</vt:lpstr>
      <vt:lpstr>Methodologies</vt:lpstr>
      <vt:lpstr>Key – Solving CTMC</vt:lpstr>
      <vt:lpstr>Mandatory Processes</vt:lpstr>
      <vt:lpstr>Step 1 – Complete Transition Diagrams</vt:lpstr>
      <vt:lpstr>Step 2 &amp; 3 – Solving Balance Equations</vt:lpstr>
      <vt:lpstr>Step 4 – Determine the Formula of π0, 0</vt:lpstr>
      <vt:lpstr>Step 5 – Determine the Formula of states</vt:lpstr>
      <vt:lpstr>Step 6 – Determine E[E] and E[N]</vt:lpstr>
      <vt:lpstr>Step 7 – Find Derivatives</vt:lpstr>
      <vt:lpstr>Step 7 – Find k2 Derivatives</vt:lpstr>
      <vt:lpstr>Step 8 – Find total_cost and its Derivatives</vt:lpstr>
      <vt:lpstr>Step 9 – Find total cost’s k2 Derivatives</vt:lpstr>
      <vt:lpstr>Step 9 – Find total cost’s k2 Derivatives</vt:lpstr>
      <vt:lpstr>Formal Proof (on both sub-conditions’ solving)</vt:lpstr>
      <vt:lpstr>Analysis</vt:lpstr>
      <vt:lpstr>Case A – will_turn_off = False</vt:lpstr>
      <vt:lpstr>Case A – will_turn_off = False</vt:lpstr>
      <vt:lpstr>Case A – will_turn_off = False</vt:lpstr>
      <vt:lpstr>Case A – will_turn_off = False</vt:lpstr>
      <vt:lpstr>Case A – will_turn_off = False</vt:lpstr>
      <vt:lpstr>Case A – will_turn_off = False</vt:lpstr>
      <vt:lpstr>Case A – Methods to find optimal k2 values</vt:lpstr>
      <vt:lpstr>Case A – Methods to find optimal k2 values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Case B – will_turn_off = True</vt:lpstr>
      <vt:lpstr>Conclusions</vt:lpstr>
      <vt:lpstr>Conclusions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Jingze Dai</dc:creator>
  <cp:lastModifiedBy>Jingze Dai</cp:lastModifiedBy>
  <cp:revision>29</cp:revision>
  <dcterms:modified xsi:type="dcterms:W3CDTF">2025-07-05T03:02:01Z</dcterms:modified>
</cp:coreProperties>
</file>